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8"/>
  </p:sldMasterIdLst>
  <p:notesMasterIdLst>
    <p:notesMasterId r:id="rId11"/>
  </p:notesMasterIdLst>
  <p:handoutMasterIdLst>
    <p:handoutMasterId r:id="rId12"/>
  </p:handoutMasterIdLst>
  <p:sldIdLst>
    <p:sldId id="258" r:id="rId9"/>
    <p:sldId id="259" r:id="rId10"/>
  </p:sldIdLst>
  <p:sldSz cx="12192000" cy="6858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Light" panose="00000400000000000000" pitchFamily="2" charset="0"/>
      <p:regular r:id="rId17"/>
      <p: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6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49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font" Target="fonts/font3.fntdata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C5CC-1E69-4E04-96B0-2086414F7CAD}" type="datetimeFigureOut">
              <a:rPr lang="en-CA" smtClean="0">
                <a:latin typeface="Montserrat" panose="00000500000000000000" pitchFamily="2" charset="0"/>
              </a:rPr>
              <a:t>2023-09-28</a:t>
            </a:fld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B1E0-1F20-47A5-9D36-64A61D54FCAC}" type="slidenum">
              <a:rPr lang="en-CA" smtClean="0">
                <a:latin typeface="Montserrat" panose="00000500000000000000" pitchFamily="2" charset="0"/>
              </a:rPr>
              <a:t>‹#›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36FBE20B-8CDC-402C-A11A-A5265FD82F76}" type="datetimeFigureOut">
              <a:rPr lang="en-CA" smtClean="0"/>
              <a:pPr/>
              <a:t>2023-09-28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00C9AF11-9512-473E-87A9-64BADD7F7F4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271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319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39925F-AF07-3C47-AD81-81AC91B33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uckland airport flooded as torrential rain hits New Zealand's largest city  - ABC News">
            <a:extLst>
              <a:ext uri="{FF2B5EF4-FFF2-40B4-BE49-F238E27FC236}">
                <a16:creationId xmlns:a16="http://schemas.microsoft.com/office/drawing/2014/main" id="{699D68F1-3B87-2467-7C26-52CC0CEE2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-1" y="-1"/>
            <a:ext cx="6095998" cy="36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Kauri disease: Pests and threats">
            <a:extLst>
              <a:ext uri="{FF2B5EF4-FFF2-40B4-BE49-F238E27FC236}">
                <a16:creationId xmlns:a16="http://schemas.microsoft.com/office/drawing/2014/main" id="{4C3C028A-353C-9530-C69E-8A000C4B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3147"/>
          <a:stretch/>
        </p:blipFill>
        <p:spPr bwMode="auto">
          <a:xfrm>
            <a:off x="6096001" y="0"/>
            <a:ext cx="6096000" cy="36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422A03-E30C-7150-2506-08C5BD34FD65}"/>
              </a:ext>
            </a:extLst>
          </p:cNvPr>
          <p:cNvSpPr txBox="1">
            <a:spLocks/>
          </p:cNvSpPr>
          <p:nvPr/>
        </p:nvSpPr>
        <p:spPr>
          <a:xfrm>
            <a:off x="912467" y="3883681"/>
            <a:ext cx="4055641" cy="11173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NZ" sz="3200" dirty="0">
                <a:solidFill>
                  <a:schemeClr val="accent2">
                    <a:lumMod val="25000"/>
                  </a:schemeClr>
                </a:solidFill>
              </a:rPr>
              <a:t>Climate-related Disclosure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BF3502-280F-3E9F-7149-B1010EC6AF2D}"/>
              </a:ext>
            </a:extLst>
          </p:cNvPr>
          <p:cNvSpPr txBox="1">
            <a:spLocks/>
          </p:cNvSpPr>
          <p:nvPr/>
        </p:nvSpPr>
        <p:spPr>
          <a:xfrm>
            <a:off x="6743016" y="3788566"/>
            <a:ext cx="4055641" cy="1117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200" b="1" dirty="0">
                <a:solidFill>
                  <a:schemeClr val="accent2">
                    <a:lumMod val="25000"/>
                  </a:schemeClr>
                </a:solidFill>
                <a:latin typeface="Montserrat" panose="00000500000000000000" pitchFamily="2" charset="0"/>
              </a:rPr>
              <a:t>Nature-related Disclosure</a:t>
            </a:r>
          </a:p>
        </p:txBody>
      </p:sp>
      <p:pic>
        <p:nvPicPr>
          <p:cNvPr id="6" name="Picture 4" descr="Welcome to the TNFD Nature-Related Risk &amp; Opportunity Management and  Disclosure Framework » TNFD">
            <a:extLst>
              <a:ext uri="{FF2B5EF4-FFF2-40B4-BE49-F238E27FC236}">
                <a16:creationId xmlns:a16="http://schemas.microsoft.com/office/drawing/2014/main" id="{9CD47685-B3C2-A02A-C4D3-517CF009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88" y="5159261"/>
            <a:ext cx="3214255" cy="7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5Rock releases open source TCFD questionnaire">
            <a:extLst>
              <a:ext uri="{FF2B5EF4-FFF2-40B4-BE49-F238E27FC236}">
                <a16:creationId xmlns:a16="http://schemas.microsoft.com/office/drawing/2014/main" id="{CFE84F48-A3AA-70F3-6EB4-5FCD4357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9" y="4905880"/>
            <a:ext cx="2855253" cy="15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59B835-2126-6A9E-BFCA-524F2178A598}"/>
              </a:ext>
            </a:extLst>
          </p:cNvPr>
          <p:cNvSpPr txBox="1"/>
          <p:nvPr/>
        </p:nvSpPr>
        <p:spPr>
          <a:xfrm>
            <a:off x="1512662" y="4816329"/>
            <a:ext cx="29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Montserrat Light" panose="00000400000000000000" pitchFamily="2" charset="0"/>
              </a:rPr>
              <a:t>*now mandatory in NZ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71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873C67B4-5049-5136-564A-F56717416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9895" r="25516" b="9970"/>
          <a:stretch/>
        </p:blipFill>
        <p:spPr>
          <a:xfrm flipH="1">
            <a:off x="6049960" y="-6484"/>
            <a:ext cx="6142040" cy="6864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AED13-E65B-94AF-EA3B-241EFF0A8E3C}"/>
              </a:ext>
            </a:extLst>
          </p:cNvPr>
          <p:cNvSpPr txBox="1"/>
          <p:nvPr/>
        </p:nvSpPr>
        <p:spPr>
          <a:xfrm>
            <a:off x="571500" y="2025504"/>
            <a:ext cx="4914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>
                <a:latin typeface="Montserrat Light" panose="00000400000000000000" pitchFamily="2" charset="0"/>
              </a:rPr>
              <a:t>Integrate nature into existing climate work programmes e.g. transition planning</a:t>
            </a:r>
          </a:p>
          <a:p>
            <a:endParaRPr lang="en-NZ" sz="1600" dirty="0">
              <a:latin typeface="Montserrat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D252C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When identifying mitigation and adaptation options – ensure nature-based solutions are part of the mix</a:t>
            </a:r>
          </a:p>
          <a:p>
            <a:endParaRPr lang="en-US" sz="1600" dirty="0">
              <a:solidFill>
                <a:srgbClr val="1D252C"/>
              </a:solidFill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D252C"/>
                </a:solidFill>
                <a:latin typeface="Montserrat Light" panose="00000400000000000000" pitchFamily="2" charset="0"/>
                <a:cs typeface="Times New Roman" panose="02020603050405020304" pitchFamily="18" charset="0"/>
              </a:rPr>
              <a:t>Develop a long list of options - Link up your property and asset managers with a nature-based solutions specialist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D252C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D252C"/>
                </a:solidFill>
                <a:latin typeface="Montserrat Light" panose="00000400000000000000" pitchFamily="2" charset="0"/>
                <a:cs typeface="Times New Roman" panose="02020603050405020304" pitchFamily="18" charset="0"/>
              </a:rPr>
              <a:t>Upskill your board  - the path to net zero is nature positive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2E923-39A0-E35B-0E15-60095573A369}"/>
              </a:ext>
            </a:extLst>
          </p:cNvPr>
          <p:cNvSpPr txBox="1"/>
          <p:nvPr/>
        </p:nvSpPr>
        <p:spPr>
          <a:xfrm>
            <a:off x="495300" y="610671"/>
            <a:ext cx="5067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rgbClr val="1E252B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NZ" sz="2800" b="1" dirty="0">
                <a:solidFill>
                  <a:srgbClr val="1E252B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treamlining Business Investment in Nature</a:t>
            </a:r>
            <a:endParaRPr lang="en-NZ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7393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57731480143507"/>
</p:tagLst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_Presentation_Template_16_9" id="{7D26C675-5CE9-4B58-9C8D-A73F43016B20}" vid="{E995A508-49B8-4DA4-BAA8-A1C72DB82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EF530F3E84E4393AE32C6DD840E43" ma:contentTypeVersion="11" ma:contentTypeDescription="Create a new document." ma:contentTypeScope="" ma:versionID="5e85932ea1601b5bb7e1533c2a74e2e4">
  <xsd:schema xmlns:xsd="http://www.w3.org/2001/XMLSchema" xmlns:xs="http://www.w3.org/2001/XMLSchema" xmlns:p="http://schemas.microsoft.com/office/2006/metadata/properties" xmlns:ns2="e8d33dfb-80b8-44f4-b45a-9c8740274f8a" xmlns:ns3="beee2116-0bb3-4f29-a40f-dee8402545cf" targetNamespace="http://schemas.microsoft.com/office/2006/metadata/properties" ma:root="true" ma:fieldsID="457877a31234ee06d400885117717a8b" ns2:_="" ns3:_="">
    <xsd:import namespace="e8d33dfb-80b8-44f4-b45a-9c8740274f8a"/>
    <xsd:import namespace="beee2116-0bb3-4f29-a40f-dee8402545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untry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33dfb-80b8-44f4-b45a-9c8740274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untry" ma:index="10" nillable="true" ma:displayName="Region" ma:format="Dropdown" ma:internalName="Country">
      <xsd:simpleType>
        <xsd:restriction base="dms:Choice">
          <xsd:enumeration value="Global"/>
          <xsd:enumeration value="Middle East"/>
          <xsd:enumeration value="Australia"/>
          <xsd:enumeration value="Canada"/>
          <xsd:enumeration value="Finland"/>
          <xsd:enumeration value="UK"/>
          <xsd:enumeration value="South Africa"/>
          <xsd:enumeration value="India"/>
          <xsd:enumeration value="Colombia"/>
          <xsd:enumeration value="USA"/>
          <xsd:enumeration value="New Zealand"/>
          <xsd:enumeration value="Sweden"/>
          <xsd:enumeration value="Romania"/>
          <xsd:enumeration value="France"/>
          <xsd:enumeration value="Norway"/>
          <xsd:enumeration value="Poland"/>
          <xsd:enumeration value="Germany"/>
          <xsd:enumeration value="Denmark"/>
          <xsd:enumeration value="Hong Kong"/>
        </xsd:restriction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e2116-0bb3-4f29-a40f-dee8402545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TemplateConfiguration><![CDATA[{"elementsMetadata":[],"transformationConfigurations":[],"templateName":"WSP NZ Blank Document (1)","templateDescription":"","enableDocumentContentUpdater":false,"version":"2.0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8253320339495355","enableDocumentContentUpdater":false,"version":"2.0"}]]></TemplafySlideTemplate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e8d33dfb-80b8-44f4-b45a-9c8740274f8a" xsi:nil="true"/>
  </documentManagement>
</p:properties>
</file>

<file path=customXml/itemProps1.xml><?xml version="1.0" encoding="utf-8"?>
<ds:datastoreItem xmlns:ds="http://schemas.openxmlformats.org/officeDocument/2006/customXml" ds:itemID="{410CAC16-D090-474D-BB1F-9950C5BEFEE9}">
  <ds:schemaRefs/>
</ds:datastoreItem>
</file>

<file path=customXml/itemProps2.xml><?xml version="1.0" encoding="utf-8"?>
<ds:datastoreItem xmlns:ds="http://schemas.openxmlformats.org/officeDocument/2006/customXml" ds:itemID="{46879D7C-91E3-4CE3-87E7-FBCB6984F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AA3D6-B283-4520-9099-BA6817770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33dfb-80b8-44f4-b45a-9c8740274f8a"/>
    <ds:schemaRef ds:uri="beee2116-0bb3-4f29-a40f-dee840254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8BDB6E8-CD56-4D2E-8316-01F722DF76F5}">
  <ds:schemaRefs/>
</ds:datastoreItem>
</file>

<file path=customXml/itemProps5.xml><?xml version="1.0" encoding="utf-8"?>
<ds:datastoreItem xmlns:ds="http://schemas.openxmlformats.org/officeDocument/2006/customXml" ds:itemID="{C5F18B17-03CE-4E56-8A05-46D68DDF5E3B}">
  <ds:schemaRefs/>
</ds:datastoreItem>
</file>

<file path=customXml/itemProps6.xml><?xml version="1.0" encoding="utf-8"?>
<ds:datastoreItem xmlns:ds="http://schemas.openxmlformats.org/officeDocument/2006/customXml" ds:itemID="{553D2AB4-F938-4F3D-BD7B-13DC395713B4}">
  <ds:schemaRefs/>
</ds:datastoreItem>
</file>

<file path=customXml/itemProps7.xml><?xml version="1.0" encoding="utf-8"?>
<ds:datastoreItem xmlns:ds="http://schemas.openxmlformats.org/officeDocument/2006/customXml" ds:itemID="{FF5F2997-FDB3-4BEA-9EAD-41AA860744B9}">
  <ds:schemaRefs>
    <ds:schemaRef ds:uri="beee2116-0bb3-4f29-a40f-dee8402545cf"/>
    <ds:schemaRef ds:uri="http://purl.org/dc/elements/1.1/"/>
    <ds:schemaRef ds:uri="http://schemas.microsoft.com/office/2006/metadata/properties"/>
    <ds:schemaRef ds:uri="e8d33dfb-80b8-44f4-b45a-9c8740274f8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73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Montserrat Light</vt:lpstr>
      <vt:lpstr>Montserrat</vt:lpstr>
      <vt:lpstr>Arial</vt:lpstr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Hicks, Brigitte</cp:lastModifiedBy>
  <cp:revision>98</cp:revision>
  <dcterms:created xsi:type="dcterms:W3CDTF">2023-09-18T20:04:38Z</dcterms:created>
  <dcterms:modified xsi:type="dcterms:W3CDTF">2023-09-27T20:31:35Z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0x0101001A9EF530F3E84E4393AE32C6DD840E43</vt:lpwstr>
  </property>
  <property fmtid="{D5CDD505-2E9C-101B-9397-08002B2CF9AE}" pid="3" name="TemplafyTimeStamp">
    <vt:lpwstr>2023-07-19T02:53:53</vt:lpwstr>
  </property>
  <property fmtid="{D5CDD505-2E9C-101B-9397-08002B2CF9AE}" pid="4" name="TemplafyTenantId">
    <vt:lpwstr>wsp</vt:lpwstr>
  </property>
  <property fmtid="{D5CDD505-2E9C-101B-9397-08002B2CF9AE}" pid="5" name="TemplafyTemplateId">
    <vt:lpwstr>638253320328882489</vt:lpwstr>
  </property>
  <property fmtid="{D5CDD505-2E9C-101B-9397-08002B2CF9AE}" pid="6" name="TemplafyUserProfileId">
    <vt:lpwstr>638157771588346306</vt:lpwstr>
  </property>
  <property fmtid="{D5CDD505-2E9C-101B-9397-08002B2CF9AE}" pid="7" name="TemplafyLanguageCode">
    <vt:lpwstr>en-NZ</vt:lpwstr>
  </property>
  <property fmtid="{D5CDD505-2E9C-101B-9397-08002B2CF9AE}" pid="8" name="TemplafyFromBlank">
    <vt:bool>true</vt:bool>
  </property>
</Properties>
</file>