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07" r:id="rId3"/>
    <p:sldId id="313" r:id="rId4"/>
    <p:sldId id="309" r:id="rId5"/>
    <p:sldId id="324" r:id="rId6"/>
    <p:sldId id="308" r:id="rId7"/>
    <p:sldId id="325" r:id="rId8"/>
    <p:sldId id="314" r:id="rId9"/>
    <p:sldId id="326" r:id="rId10"/>
    <p:sldId id="315" r:id="rId11"/>
    <p:sldId id="316" r:id="rId12"/>
    <p:sldId id="317" r:id="rId13"/>
    <p:sldId id="318" r:id="rId14"/>
    <p:sldId id="319" r:id="rId15"/>
    <p:sldId id="320" r:id="rId16"/>
    <p:sldId id="332" r:id="rId17"/>
    <p:sldId id="297" r:id="rId18"/>
  </p:sldIdLst>
  <p:sldSz cx="9144000" cy="5143500" type="screen16x9"/>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285"/>
    <a:srgbClr val="4F86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62721" autoAdjust="0"/>
  </p:normalViewPr>
  <p:slideViewPr>
    <p:cSldViewPr>
      <p:cViewPr varScale="1">
        <p:scale>
          <a:sx n="55" d="100"/>
          <a:sy n="55" d="100"/>
        </p:scale>
        <p:origin x="1620"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Cox" userId="25b316fa3f8fa4a5" providerId="LiveId" clId="{623E22A6-45CD-44BC-891A-19C28F6336C2}"/>
    <pc:docChg chg="custSel modSld">
      <pc:chgData name="Rachael Cox" userId="25b316fa3f8fa4a5" providerId="LiveId" clId="{623E22A6-45CD-44BC-891A-19C28F6336C2}" dt="2022-07-27T23:54:57.124" v="2737" actId="20577"/>
      <pc:docMkLst>
        <pc:docMk/>
      </pc:docMkLst>
      <pc:sldChg chg="modNotesTx">
        <pc:chgData name="Rachael Cox" userId="25b316fa3f8fa4a5" providerId="LiveId" clId="{623E22A6-45CD-44BC-891A-19C28F6336C2}" dt="2022-07-27T23:34:08.130" v="13" actId="20577"/>
        <pc:sldMkLst>
          <pc:docMk/>
          <pc:sldMk cId="2789737444" sldId="307"/>
        </pc:sldMkLst>
      </pc:sldChg>
      <pc:sldChg chg="modNotesTx">
        <pc:chgData name="Rachael Cox" userId="25b316fa3f8fa4a5" providerId="LiveId" clId="{623E22A6-45CD-44BC-891A-19C28F6336C2}" dt="2022-07-27T23:50:44.250" v="2466" actId="20577"/>
        <pc:sldMkLst>
          <pc:docMk/>
          <pc:sldMk cId="1662043946" sldId="308"/>
        </pc:sldMkLst>
      </pc:sldChg>
      <pc:sldChg chg="modNotesTx">
        <pc:chgData name="Rachael Cox" userId="25b316fa3f8fa4a5" providerId="LiveId" clId="{623E22A6-45CD-44BC-891A-19C28F6336C2}" dt="2022-07-27T23:50:12.280" v="2465" actId="20577"/>
        <pc:sldMkLst>
          <pc:docMk/>
          <pc:sldMk cId="2042501901" sldId="309"/>
        </pc:sldMkLst>
      </pc:sldChg>
      <pc:sldChg chg="modNotesTx">
        <pc:chgData name="Rachael Cox" userId="25b316fa3f8fa4a5" providerId="LiveId" clId="{623E22A6-45CD-44BC-891A-19C28F6336C2}" dt="2022-07-27T23:36:45.521" v="266" actId="20577"/>
        <pc:sldMkLst>
          <pc:docMk/>
          <pc:sldMk cId="2073115528" sldId="313"/>
        </pc:sldMkLst>
      </pc:sldChg>
      <pc:sldChg chg="modNotesTx">
        <pc:chgData name="Rachael Cox" userId="25b316fa3f8fa4a5" providerId="LiveId" clId="{623E22A6-45CD-44BC-891A-19C28F6336C2}" dt="2022-07-27T23:52:45.464" v="2626" actId="20577"/>
        <pc:sldMkLst>
          <pc:docMk/>
          <pc:sldMk cId="923008227" sldId="315"/>
        </pc:sldMkLst>
      </pc:sldChg>
      <pc:sldChg chg="modNotesTx">
        <pc:chgData name="Rachael Cox" userId="25b316fa3f8fa4a5" providerId="LiveId" clId="{623E22A6-45CD-44BC-891A-19C28F6336C2}" dt="2022-07-27T23:53:47.481" v="2662" actId="20577"/>
        <pc:sldMkLst>
          <pc:docMk/>
          <pc:sldMk cId="599411949" sldId="316"/>
        </pc:sldMkLst>
      </pc:sldChg>
      <pc:sldChg chg="modNotesTx">
        <pc:chgData name="Rachael Cox" userId="25b316fa3f8fa4a5" providerId="LiveId" clId="{623E22A6-45CD-44BC-891A-19C28F6336C2}" dt="2022-07-27T23:53:59.115" v="2663" actId="20577"/>
        <pc:sldMkLst>
          <pc:docMk/>
          <pc:sldMk cId="3456724222" sldId="317"/>
        </pc:sldMkLst>
      </pc:sldChg>
      <pc:sldChg chg="modNotesTx">
        <pc:chgData name="Rachael Cox" userId="25b316fa3f8fa4a5" providerId="LiveId" clId="{623E22A6-45CD-44BC-891A-19C28F6336C2}" dt="2022-07-27T23:54:35.880" v="2708" actId="20577"/>
        <pc:sldMkLst>
          <pc:docMk/>
          <pc:sldMk cId="2572572807" sldId="318"/>
        </pc:sldMkLst>
      </pc:sldChg>
      <pc:sldChg chg="modNotesTx">
        <pc:chgData name="Rachael Cox" userId="25b316fa3f8fa4a5" providerId="LiveId" clId="{623E22A6-45CD-44BC-891A-19C28F6336C2}" dt="2022-07-27T23:54:57.124" v="2737" actId="20577"/>
        <pc:sldMkLst>
          <pc:docMk/>
          <pc:sldMk cId="784809156" sldId="319"/>
        </pc:sldMkLst>
      </pc:sldChg>
      <pc:sldChg chg="modNotesTx">
        <pc:chgData name="Rachael Cox" userId="25b316fa3f8fa4a5" providerId="LiveId" clId="{623E22A6-45CD-44BC-891A-19C28F6336C2}" dt="2022-07-27T23:39:03.601" v="978" actId="20577"/>
        <pc:sldMkLst>
          <pc:docMk/>
          <pc:sldMk cId="2192667483" sldId="324"/>
        </pc:sldMkLst>
      </pc:sldChg>
      <pc:sldChg chg="modNotesTx">
        <pc:chgData name="Rachael Cox" userId="25b316fa3f8fa4a5" providerId="LiveId" clId="{623E22A6-45CD-44BC-891A-19C28F6336C2}" dt="2022-07-27T23:51:35.194" v="2568" actId="20577"/>
        <pc:sldMkLst>
          <pc:docMk/>
          <pc:sldMk cId="3774011209" sldId="325"/>
        </pc:sldMkLst>
      </pc:sldChg>
      <pc:sldChg chg="modNotesTx">
        <pc:chgData name="Rachael Cox" userId="25b316fa3f8fa4a5" providerId="LiveId" clId="{623E22A6-45CD-44BC-891A-19C28F6336C2}" dt="2022-07-27T23:52:18.740" v="2625" actId="20577"/>
        <pc:sldMkLst>
          <pc:docMk/>
          <pc:sldMk cId="528916243" sldId="326"/>
        </pc:sldMkLst>
      </pc:sldChg>
      <pc:sldChg chg="modNotesTx">
        <pc:chgData name="Rachael Cox" userId="25b316fa3f8fa4a5" providerId="LiveId" clId="{623E22A6-45CD-44BC-891A-19C28F6336C2}" dt="2022-07-27T23:48:44.922" v="2426" actId="20577"/>
        <pc:sldMkLst>
          <pc:docMk/>
          <pc:sldMk cId="2180777768" sldId="3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NZ"/>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315F5B1D-9ABA-4778-B814-DB952AD09C05}" type="datetimeFigureOut">
              <a:rPr lang="en-NZ" smtClean="0"/>
              <a:t>28/07/2022</a:t>
            </a:fld>
            <a:endParaRPr lang="en-NZ"/>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NZ"/>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NZ"/>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1D21DA58-7E1E-4E72-8DF5-A04D0DD09214}" type="slidenum">
              <a:rPr lang="en-NZ" smtClean="0"/>
              <a:t>‹#›</a:t>
            </a:fld>
            <a:endParaRPr lang="en-NZ"/>
          </a:p>
        </p:txBody>
      </p:sp>
    </p:spTree>
    <p:extLst>
      <p:ext uri="{BB962C8B-B14F-4D97-AF65-F5344CB8AC3E}">
        <p14:creationId xmlns:p14="http://schemas.microsoft.com/office/powerpoint/2010/main" val="144209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D21DA58-7E1E-4E72-8DF5-A04D0DD09214}" type="slidenum">
              <a:rPr lang="en-NZ" smtClean="0"/>
              <a:t>1</a:t>
            </a:fld>
            <a:endParaRPr lang="en-NZ"/>
          </a:p>
        </p:txBody>
      </p:sp>
    </p:spTree>
    <p:extLst>
      <p:ext uri="{BB962C8B-B14F-4D97-AF65-F5344CB8AC3E}">
        <p14:creationId xmlns:p14="http://schemas.microsoft.com/office/powerpoint/2010/main" val="144225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37" indent="-181137" defTabSz="966064">
              <a:buFont typeface="Arial" panose="020B0604020202020204" pitchFamily="34" charset="0"/>
              <a:buChar char="•"/>
              <a:defRPr/>
            </a:pPr>
            <a:r>
              <a:rPr lang="mi-NZ" sz="1300" dirty="0">
                <a:latin typeface="Calibri" panose="020F0502020204030204" pitchFamily="34" charset="0"/>
                <a:ea typeface="Times New Roman" panose="02020603050405020304" pitchFamily="18" charset="0"/>
                <a:cs typeface="Times New Roman" panose="02020603050405020304" pitchFamily="18" charset="0"/>
              </a:rPr>
              <a:t>The news cycle due to online media is now is incredibly fast. </a:t>
            </a:r>
          </a:p>
          <a:p>
            <a:pPr marL="181137" indent="-181137" defTabSz="966064">
              <a:buFont typeface="Arial" panose="020B0604020202020204" pitchFamily="34" charset="0"/>
              <a:buChar char="•"/>
              <a:defRPr/>
            </a:pPr>
            <a:r>
              <a:rPr lang="mi-NZ" sz="1300" dirty="0">
                <a:latin typeface="Calibri" panose="020F0502020204030204" pitchFamily="34" charset="0"/>
                <a:ea typeface="Times New Roman" panose="02020603050405020304" pitchFamily="18" charset="0"/>
                <a:cs typeface="Times New Roman" panose="02020603050405020304" pitchFamily="18" charset="0"/>
              </a:rPr>
              <a:t>If you are planning on reacting to Government policy or other announcements, your statement needs to be out there as soon as possible, preferably on the same day.</a:t>
            </a:r>
          </a:p>
          <a:p>
            <a:pPr marL="181137" indent="-181137" defTabSz="966064">
              <a:buFont typeface="Arial" panose="020B0604020202020204" pitchFamily="34" charset="0"/>
              <a:buChar char="•"/>
              <a:defRPr/>
            </a:pPr>
            <a:r>
              <a:rPr lang="mi-NZ" sz="1300" dirty="0">
                <a:latin typeface="Calibri" panose="020F0502020204030204" pitchFamily="34" charset="0"/>
                <a:ea typeface="Times New Roman" panose="02020603050405020304" pitchFamily="18" charset="0"/>
                <a:cs typeface="Times New Roman" panose="02020603050405020304" pitchFamily="18" charset="0"/>
              </a:rPr>
              <a:t>Example for us at CLC and SBC is we have a draft press release basically written and tweak it once we see the announcement. </a:t>
            </a:r>
          </a:p>
          <a:p>
            <a:pPr marL="181137" indent="-181137" defTabSz="966064">
              <a:buFont typeface="Arial" panose="020B0604020202020204" pitchFamily="34" charset="0"/>
              <a:buChar char="•"/>
              <a:defRPr/>
            </a:pPr>
            <a:r>
              <a:rPr lang="mi-NZ" sz="1300" dirty="0">
                <a:latin typeface="Calibri" panose="020F0502020204030204" pitchFamily="34" charset="0"/>
                <a:ea typeface="Times New Roman" panose="02020603050405020304" pitchFamily="18" charset="0"/>
                <a:cs typeface="Times New Roman" panose="02020603050405020304" pitchFamily="18" charset="0"/>
              </a:rPr>
              <a:t>Also think about what you can tie your climate news to (eg, COP, World Environment Day or another national or international day of significance or issues currently in the media like the need for NZ to adapt to climate change with the wet winter weather and flooding. </a:t>
            </a:r>
          </a:p>
        </p:txBody>
      </p:sp>
      <p:sp>
        <p:nvSpPr>
          <p:cNvPr id="4" name="Slide Number Placeholder 3"/>
          <p:cNvSpPr>
            <a:spLocks noGrp="1"/>
          </p:cNvSpPr>
          <p:nvPr>
            <p:ph type="sldNum" sz="quarter" idx="5"/>
          </p:nvPr>
        </p:nvSpPr>
        <p:spPr/>
        <p:txBody>
          <a:bodyPr/>
          <a:lstStyle/>
          <a:p>
            <a:fld id="{1D21DA58-7E1E-4E72-8DF5-A04D0DD09214}" type="slidenum">
              <a:rPr lang="en-NZ" smtClean="0"/>
              <a:t>10</a:t>
            </a:fld>
            <a:endParaRPr lang="en-NZ"/>
          </a:p>
        </p:txBody>
      </p:sp>
    </p:spTree>
    <p:extLst>
      <p:ext uri="{BB962C8B-B14F-4D97-AF65-F5344CB8AC3E}">
        <p14:creationId xmlns:p14="http://schemas.microsoft.com/office/powerpoint/2010/main" val="62758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274" indent="-362274" defTabSz="966064">
              <a:lnSpc>
                <a:spcPct val="107000"/>
              </a:lnSpc>
              <a:spcAft>
                <a:spcPts val="845"/>
              </a:spcAft>
              <a:buFont typeface="Symbol" panose="05050102010706020507" pitchFamily="18" charset="2"/>
              <a:buChar char=""/>
              <a:defRPr/>
            </a:pPr>
            <a:r>
              <a:rPr lang="mi-NZ" sz="1900" dirty="0">
                <a:latin typeface="Calibri" panose="020F0502020204030204" pitchFamily="34" charset="0"/>
                <a:ea typeface="Times New Roman" panose="02020603050405020304" pitchFamily="18" charset="0"/>
                <a:cs typeface="Times New Roman" panose="02020603050405020304" pitchFamily="18" charset="0"/>
              </a:rPr>
              <a:t>Separate your climate work from your Annual Report/results as they cannabilise each other and it is likely your climate work will get lost.</a:t>
            </a:r>
            <a:endParaRPr lang="en-NZ" sz="1900" dirty="0">
              <a:latin typeface="Calibri" panose="020F0502020204030204" pitchFamily="34" charset="0"/>
              <a:ea typeface="Times New Roman" panose="02020603050405020304" pitchFamily="18" charset="0"/>
              <a:cs typeface="Times New Roman" panose="02020603050405020304" pitchFamily="18" charset="0"/>
            </a:endParaRPr>
          </a:p>
          <a:p>
            <a:pPr marL="362274" indent="-362274">
              <a:lnSpc>
                <a:spcPct val="107000"/>
              </a:lnSpc>
              <a:spcAft>
                <a:spcPts val="845"/>
              </a:spcAft>
              <a:buFont typeface="Symbol" panose="05050102010706020507" pitchFamily="18" charset="2"/>
              <a:buChar char=""/>
            </a:pPr>
            <a:r>
              <a:rPr lang="mi-NZ" sz="1900" dirty="0">
                <a:latin typeface="Calibri" panose="020F0502020204030204" pitchFamily="34" charset="0"/>
                <a:ea typeface="Times New Roman" panose="02020603050405020304" pitchFamily="18" charset="0"/>
                <a:cs typeface="Times New Roman" panose="02020603050405020304" pitchFamily="18" charset="0"/>
              </a:rPr>
              <a:t>Have your climate action featured prominently on your website. This is also CLC’s preferance to link to this page off our website which lists each signatory.</a:t>
            </a:r>
            <a:endParaRPr lang="en-NZ" sz="1900" dirty="0">
              <a:latin typeface="Calibri" panose="020F0502020204030204" pitchFamily="34" charset="0"/>
              <a:ea typeface="Times New Roman" panose="02020603050405020304" pitchFamily="18" charset="0"/>
              <a:cs typeface="Times New Roman" panose="02020603050405020304" pitchFamily="18" charset="0"/>
            </a:endParaRPr>
          </a:p>
          <a:p>
            <a:pPr marL="362274" indent="-362274">
              <a:lnSpc>
                <a:spcPct val="107000"/>
              </a:lnSpc>
              <a:spcAft>
                <a:spcPts val="845"/>
              </a:spcAft>
              <a:buFont typeface="Symbol" panose="05050102010706020507" pitchFamily="18" charset="2"/>
              <a:buChar char=""/>
            </a:pPr>
            <a:r>
              <a:rPr lang="en-NZ" sz="1900" dirty="0">
                <a:latin typeface="Verdana" panose="020B0604030504040204" pitchFamily="34" charset="0"/>
                <a:ea typeface="Times New Roman" panose="02020603050405020304" pitchFamily="18" charset="0"/>
                <a:cs typeface="Times New Roman" panose="02020603050405020304" pitchFamily="18" charset="0"/>
              </a:rPr>
              <a:t>One thing that works well for some companies is using the launch of their annual Sustainability Report to announce a new climate initiative. </a:t>
            </a:r>
            <a:endParaRPr lang="en-NZ" sz="19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D21DA58-7E1E-4E72-8DF5-A04D0DD09214}" type="slidenum">
              <a:rPr lang="en-NZ" smtClean="0"/>
              <a:t>11</a:t>
            </a:fld>
            <a:endParaRPr lang="en-NZ"/>
          </a:p>
        </p:txBody>
      </p:sp>
    </p:spTree>
    <p:extLst>
      <p:ext uri="{BB962C8B-B14F-4D97-AF65-F5344CB8AC3E}">
        <p14:creationId xmlns:p14="http://schemas.microsoft.com/office/powerpoint/2010/main" val="2383826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064">
              <a:buFont typeface="Arial" panose="020B0604020202020204" pitchFamily="34" charset="0"/>
              <a:buChar char="•"/>
              <a:defRPr/>
            </a:pPr>
            <a:r>
              <a:rPr lang="en-US" sz="1300" dirty="0">
                <a:latin typeface="Verdana" panose="020B0604030504040204" pitchFamily="34" charset="0"/>
                <a:ea typeface="Times New Roman" panose="02020603050405020304" pitchFamily="18" charset="0"/>
                <a:cs typeface="Times New Roman" panose="02020603050405020304" pitchFamily="18" charset="0"/>
              </a:rPr>
              <a:t>D</a:t>
            </a:r>
            <a:r>
              <a:rPr lang="en-NZ" sz="1300" dirty="0" err="1">
                <a:latin typeface="Verdana" panose="020B0604030504040204" pitchFamily="34" charset="0"/>
                <a:ea typeface="Times New Roman" panose="02020603050405020304" pitchFamily="18" charset="0"/>
                <a:cs typeface="Times New Roman" panose="02020603050405020304" pitchFamily="18" charset="0"/>
              </a:rPr>
              <a:t>on’t</a:t>
            </a:r>
            <a:r>
              <a:rPr lang="en-NZ" sz="1300" dirty="0">
                <a:latin typeface="Verdana" panose="020B0604030504040204" pitchFamily="34" charset="0"/>
                <a:ea typeface="Times New Roman" panose="02020603050405020304" pitchFamily="18" charset="0"/>
                <a:cs typeface="Times New Roman" panose="02020603050405020304" pitchFamily="18" charset="0"/>
              </a:rPr>
              <a:t> underestimate the power of your own employees and their networks on channels like LinkedIn. See your employees as ambassadors – provide them with an elevator pitch on your company’s climate action.</a:t>
            </a:r>
          </a:p>
          <a:p>
            <a:pPr marL="285750" indent="-285750" defTabSz="966064">
              <a:buFont typeface="Arial" panose="020B0604020202020204" pitchFamily="34" charset="0"/>
              <a:buChar char="•"/>
              <a:defRPr/>
            </a:pPr>
            <a:r>
              <a:rPr lang="en-US" dirty="0"/>
              <a:t>Example of CLC launch of new Statement of Ambition – we gave signatories a social media tile, early access to press release and had huge uptake from signatories on LinkedIn promoting the work. </a:t>
            </a:r>
          </a:p>
        </p:txBody>
      </p:sp>
      <p:sp>
        <p:nvSpPr>
          <p:cNvPr id="4" name="Slide Number Placeholder 3"/>
          <p:cNvSpPr>
            <a:spLocks noGrp="1"/>
          </p:cNvSpPr>
          <p:nvPr>
            <p:ph type="sldNum" sz="quarter" idx="5"/>
          </p:nvPr>
        </p:nvSpPr>
        <p:spPr/>
        <p:txBody>
          <a:bodyPr/>
          <a:lstStyle/>
          <a:p>
            <a:fld id="{1D21DA58-7E1E-4E72-8DF5-A04D0DD09214}" type="slidenum">
              <a:rPr lang="en-NZ" smtClean="0"/>
              <a:t>12</a:t>
            </a:fld>
            <a:endParaRPr lang="en-NZ"/>
          </a:p>
        </p:txBody>
      </p:sp>
    </p:spTree>
    <p:extLst>
      <p:ext uri="{BB962C8B-B14F-4D97-AF65-F5344CB8AC3E}">
        <p14:creationId xmlns:p14="http://schemas.microsoft.com/office/powerpoint/2010/main" val="964485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274" indent="-362274">
              <a:lnSpc>
                <a:spcPct val="107000"/>
              </a:lnSpc>
              <a:spcAft>
                <a:spcPts val="845"/>
              </a:spcAft>
              <a:buFont typeface="Symbol" panose="05050102010706020507" pitchFamily="18" charset="2"/>
              <a:buChar char=""/>
            </a:pPr>
            <a:r>
              <a:rPr lang="mi-NZ" sz="1900" dirty="0">
                <a:latin typeface="Calibri" panose="020F0502020204030204" pitchFamily="34" charset="0"/>
                <a:ea typeface="Times New Roman" panose="02020603050405020304" pitchFamily="18" charset="0"/>
                <a:cs typeface="Times New Roman" panose="02020603050405020304" pitchFamily="18" charset="0"/>
              </a:rPr>
              <a:t>Think about who can validate your climate action (eg, industry representative, carbon verifier, other companies involved in the project).</a:t>
            </a:r>
            <a:endParaRPr lang="en-NZ" sz="1900" dirty="0">
              <a:latin typeface="Calibri" panose="020F0502020204030204" pitchFamily="34" charset="0"/>
              <a:ea typeface="Times New Roman" panose="02020603050405020304" pitchFamily="18" charset="0"/>
              <a:cs typeface="Times New Roman" panose="02020603050405020304" pitchFamily="18" charset="0"/>
            </a:endParaRPr>
          </a:p>
          <a:p>
            <a:pPr marL="362274" indent="-362274" defTabSz="966064">
              <a:lnSpc>
                <a:spcPct val="107000"/>
              </a:lnSpc>
              <a:spcAft>
                <a:spcPts val="845"/>
              </a:spcAft>
              <a:buFont typeface="Symbol" panose="05050102010706020507" pitchFamily="18" charset="2"/>
              <a:buChar char=""/>
              <a:defRPr/>
            </a:pPr>
            <a:r>
              <a:rPr lang="mi-NZ" sz="1900" dirty="0">
                <a:latin typeface="Calibri" panose="020F0502020204030204" pitchFamily="34" charset="0"/>
                <a:ea typeface="Times New Roman" panose="02020603050405020304" pitchFamily="18" charset="0"/>
                <a:cs typeface="Times New Roman" panose="02020603050405020304" pitchFamily="18" charset="0"/>
              </a:rPr>
              <a:t>For example  IAG recently launched their annual Climate Change Poll which included quotes from Climate scientist James Renwick and the Climate Change Minister. </a:t>
            </a:r>
          </a:p>
          <a:p>
            <a:pPr marL="362274" indent="-362274" defTabSz="966064">
              <a:lnSpc>
                <a:spcPct val="107000"/>
              </a:lnSpc>
              <a:spcAft>
                <a:spcPts val="845"/>
              </a:spcAft>
              <a:buFont typeface="Symbol" panose="05050102010706020507" pitchFamily="18" charset="2"/>
              <a:buChar char=""/>
              <a:defRPr/>
            </a:pPr>
            <a:r>
              <a:rPr lang="mi-NZ" sz="1900" dirty="0">
                <a:latin typeface="Calibri" panose="020F0502020204030204" pitchFamily="34" charset="0"/>
                <a:ea typeface="Times New Roman" panose="02020603050405020304" pitchFamily="18" charset="0"/>
                <a:cs typeface="Times New Roman" panose="02020603050405020304" pitchFamily="18" charset="0"/>
              </a:rPr>
              <a:t>CLC and SBC want to promote signatories and members through our social media channels, the weekly SBC Panui newsletter and our websites. Let us know what you’re up to and at a minimum add us to your media mailing list.</a:t>
            </a:r>
            <a:endParaRPr lang="en-NZ" sz="1900" dirty="0">
              <a:latin typeface="Calibri" panose="020F0502020204030204" pitchFamily="34" charset="0"/>
              <a:ea typeface="Times New Roman" panose="02020603050405020304" pitchFamily="18" charset="0"/>
              <a:cs typeface="Times New Roman" panose="02020603050405020304" pitchFamily="18" charset="0"/>
            </a:endParaRPr>
          </a:p>
          <a:p>
            <a:pPr marL="362274" indent="-362274">
              <a:lnSpc>
                <a:spcPct val="107000"/>
              </a:lnSpc>
              <a:spcAft>
                <a:spcPts val="845"/>
              </a:spcAft>
              <a:buFont typeface="Symbol" panose="05050102010706020507" pitchFamily="18" charset="2"/>
              <a:buChar char=""/>
            </a:pPr>
            <a:endParaRPr lang="en-NZ" sz="19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D21DA58-7E1E-4E72-8DF5-A04D0DD09214}" type="slidenum">
              <a:rPr lang="en-NZ" smtClean="0"/>
              <a:t>13</a:t>
            </a:fld>
            <a:endParaRPr lang="en-NZ"/>
          </a:p>
        </p:txBody>
      </p:sp>
    </p:spTree>
    <p:extLst>
      <p:ext uri="{BB962C8B-B14F-4D97-AF65-F5344CB8AC3E}">
        <p14:creationId xmlns:p14="http://schemas.microsoft.com/office/powerpoint/2010/main" val="542572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37" indent="-181137">
              <a:buFont typeface="Arial" panose="020B0604020202020204" pitchFamily="34" charset="0"/>
              <a:buChar char="•"/>
            </a:pPr>
            <a:r>
              <a:rPr lang="mi-NZ" dirty="0"/>
              <a:t>CLC and SBC are member organisations and are here to help you.</a:t>
            </a:r>
          </a:p>
          <a:p>
            <a:pPr marL="181137" indent="-181137">
              <a:buFont typeface="Arial" panose="020B0604020202020204" pitchFamily="34" charset="0"/>
              <a:buChar char="•"/>
            </a:pPr>
            <a:r>
              <a:rPr lang="mi-NZ" dirty="0"/>
              <a:t>Rebecca Lowe – SBC Comms Manager.</a:t>
            </a:r>
          </a:p>
          <a:p>
            <a:pPr marL="181137" indent="-181137">
              <a:buFont typeface="Arial" panose="020B0604020202020204" pitchFamily="34" charset="0"/>
              <a:buChar char="•"/>
            </a:pPr>
            <a:r>
              <a:rPr lang="mi-NZ" dirty="0"/>
              <a:t>Rachael Cox – CLC Comms Manager</a:t>
            </a:r>
          </a:p>
          <a:p>
            <a:pPr marL="181137" indent="-181137">
              <a:buFont typeface="Arial" panose="020B0604020202020204" pitchFamily="34" charset="0"/>
              <a:buChar char="•"/>
            </a:pPr>
            <a:r>
              <a:rPr lang="mi-NZ" dirty="0"/>
              <a:t>There are also other signatories we can draw on like Wright Communications.</a:t>
            </a:r>
          </a:p>
          <a:p>
            <a:pPr marL="181137" indent="-181137">
              <a:buFont typeface="Arial" panose="020B0604020202020204" pitchFamily="34" charset="0"/>
              <a:buChar char="•"/>
            </a:pPr>
            <a:r>
              <a:rPr lang="mi-NZ" dirty="0"/>
              <a:t>Don’t forget about CLC Mentoring Programme, there will be an expression of interest soon for a second round, so if there is areas your organisation wants to upskill in, sign up.</a:t>
            </a:r>
            <a:endParaRPr lang="en-NZ" dirty="0"/>
          </a:p>
          <a:p>
            <a:endParaRPr lang="en-NZ" dirty="0"/>
          </a:p>
        </p:txBody>
      </p:sp>
      <p:sp>
        <p:nvSpPr>
          <p:cNvPr id="4" name="Slide Number Placeholder 3"/>
          <p:cNvSpPr>
            <a:spLocks noGrp="1"/>
          </p:cNvSpPr>
          <p:nvPr>
            <p:ph type="sldNum" sz="quarter" idx="5"/>
          </p:nvPr>
        </p:nvSpPr>
        <p:spPr/>
        <p:txBody>
          <a:bodyPr/>
          <a:lstStyle/>
          <a:p>
            <a:fld id="{1D21DA58-7E1E-4E72-8DF5-A04D0DD09214}" type="slidenum">
              <a:rPr lang="en-NZ" smtClean="0"/>
              <a:t>14</a:t>
            </a:fld>
            <a:endParaRPr lang="en-NZ"/>
          </a:p>
        </p:txBody>
      </p:sp>
    </p:spTree>
    <p:extLst>
      <p:ext uri="{BB962C8B-B14F-4D97-AF65-F5344CB8AC3E}">
        <p14:creationId xmlns:p14="http://schemas.microsoft.com/office/powerpoint/2010/main" val="1464071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37" indent="-181137">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1D21DA58-7E1E-4E72-8DF5-A04D0DD09214}" type="slidenum">
              <a:rPr lang="en-NZ" smtClean="0"/>
              <a:t>15</a:t>
            </a:fld>
            <a:endParaRPr lang="en-NZ"/>
          </a:p>
        </p:txBody>
      </p:sp>
    </p:spTree>
    <p:extLst>
      <p:ext uri="{BB962C8B-B14F-4D97-AF65-F5344CB8AC3E}">
        <p14:creationId xmlns:p14="http://schemas.microsoft.com/office/powerpoint/2010/main" val="3975367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21DA58-7E1E-4E72-8DF5-A04D0DD09214}" type="slidenum">
              <a:rPr lang="en-NZ" smtClean="0"/>
              <a:t>16</a:t>
            </a:fld>
            <a:endParaRPr lang="en-NZ"/>
          </a:p>
        </p:txBody>
      </p:sp>
    </p:spTree>
    <p:extLst>
      <p:ext uri="{BB962C8B-B14F-4D97-AF65-F5344CB8AC3E}">
        <p14:creationId xmlns:p14="http://schemas.microsoft.com/office/powerpoint/2010/main" val="3543687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D21DA58-7E1E-4E72-8DF5-A04D0DD09214}" type="slidenum">
              <a:rPr lang="en-NZ" smtClean="0"/>
              <a:t>17</a:t>
            </a:fld>
            <a:endParaRPr lang="en-NZ"/>
          </a:p>
        </p:txBody>
      </p:sp>
    </p:spTree>
    <p:extLst>
      <p:ext uri="{BB962C8B-B14F-4D97-AF65-F5344CB8AC3E}">
        <p14:creationId xmlns:p14="http://schemas.microsoft.com/office/powerpoint/2010/main" val="354729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37" indent="-181137">
              <a:buFont typeface="Arial" panose="020B0604020202020204" pitchFamily="34" charset="0"/>
              <a:buChar char="•"/>
            </a:pPr>
            <a:r>
              <a:rPr lang="en-US" b="0" i="0" dirty="0">
                <a:solidFill>
                  <a:srgbClr val="1B1B1B"/>
                </a:solidFill>
                <a:effectLst/>
                <a:latin typeface="Merriweather Web"/>
              </a:rPr>
              <a:t>Reducing your emissions is measured in terms of amount of carbon reduced/saved however nobody understands what 1000 </a:t>
            </a:r>
            <a:r>
              <a:rPr lang="en-US" b="0" i="0" dirty="0" err="1">
                <a:solidFill>
                  <a:srgbClr val="1B1B1B"/>
                </a:solidFill>
                <a:effectLst/>
                <a:latin typeface="Merriweather Web"/>
              </a:rPr>
              <a:t>tonnes</a:t>
            </a:r>
            <a:r>
              <a:rPr lang="en-US" b="0" i="0" dirty="0">
                <a:solidFill>
                  <a:srgbClr val="1B1B1B"/>
                </a:solidFill>
                <a:effectLst/>
                <a:latin typeface="Merriweather Web"/>
              </a:rPr>
              <a:t> of CO2 means. </a:t>
            </a:r>
          </a:p>
          <a:p>
            <a:pPr marL="181137" indent="-181137">
              <a:buFont typeface="Arial" panose="020B0604020202020204" pitchFamily="34" charset="0"/>
              <a:buChar char="•"/>
            </a:pPr>
            <a:r>
              <a:rPr lang="en-US" b="0" i="0" dirty="0">
                <a:solidFill>
                  <a:srgbClr val="1B1B1B"/>
                </a:solidFill>
                <a:effectLst/>
                <a:latin typeface="Merriweather Web"/>
              </a:rPr>
              <a:t>Convert it into terms people do understand like how many petrol cars off the road, trees planted etc.</a:t>
            </a:r>
          </a:p>
          <a:p>
            <a:endParaRPr lang="en-NZ" dirty="0"/>
          </a:p>
        </p:txBody>
      </p:sp>
      <p:sp>
        <p:nvSpPr>
          <p:cNvPr id="4" name="Slide Number Placeholder 3"/>
          <p:cNvSpPr>
            <a:spLocks noGrp="1"/>
          </p:cNvSpPr>
          <p:nvPr>
            <p:ph type="sldNum" sz="quarter" idx="5"/>
          </p:nvPr>
        </p:nvSpPr>
        <p:spPr/>
        <p:txBody>
          <a:bodyPr/>
          <a:lstStyle/>
          <a:p>
            <a:fld id="{1D21DA58-7E1E-4E72-8DF5-A04D0DD09214}" type="slidenum">
              <a:rPr lang="en-NZ" smtClean="0"/>
              <a:t>2</a:t>
            </a:fld>
            <a:endParaRPr lang="en-NZ"/>
          </a:p>
        </p:txBody>
      </p:sp>
    </p:spTree>
    <p:extLst>
      <p:ext uri="{BB962C8B-B14F-4D97-AF65-F5344CB8AC3E}">
        <p14:creationId xmlns:p14="http://schemas.microsoft.com/office/powerpoint/2010/main" val="346524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37" indent="-181137">
              <a:buFont typeface="Arial" panose="020B0604020202020204" pitchFamily="34" charset="0"/>
              <a:buChar char="•"/>
            </a:pPr>
            <a:r>
              <a:rPr lang="en-US" b="0" i="0" dirty="0">
                <a:solidFill>
                  <a:srgbClr val="1B1B1B"/>
                </a:solidFill>
                <a:effectLst/>
                <a:latin typeface="Merriweather Web"/>
              </a:rPr>
              <a:t>The US Environmental Protection Authority’s free Greenhouse Gas Equivalencies Calculator allows you to convert emissions into a range of things like trees planted and cars off the road to help with your climate storytelling.</a:t>
            </a:r>
            <a:endParaRPr lang="en-US" b="0" i="0" dirty="0">
              <a:solidFill>
                <a:srgbClr val="1B1B1B"/>
              </a:solidFill>
              <a:effectLst/>
              <a:latin typeface="Source Sans Pro Web"/>
            </a:endParaRPr>
          </a:p>
          <a:p>
            <a:pPr marL="181137" indent="-181137">
              <a:buFont typeface="Arial" panose="020B0604020202020204" pitchFamily="34" charset="0"/>
              <a:buChar char="•"/>
            </a:pPr>
            <a:r>
              <a:rPr lang="en-US" b="0" i="0" dirty="0">
                <a:solidFill>
                  <a:srgbClr val="1B1B1B"/>
                </a:solidFill>
                <a:effectLst/>
                <a:latin typeface="Source Sans Pro Web"/>
              </a:rPr>
              <a:t>There’s also a range of calculators out there to help people work out their personal emissions if they want to take individual climate action from the US EPA, Auckland Council’s </a:t>
            </a:r>
            <a:r>
              <a:rPr lang="en-US" b="0" i="0" dirty="0" err="1">
                <a:solidFill>
                  <a:srgbClr val="1B1B1B"/>
                </a:solidFill>
                <a:effectLst/>
                <a:latin typeface="Source Sans Pro Web"/>
              </a:rPr>
              <a:t>FutureFit</a:t>
            </a:r>
            <a:r>
              <a:rPr lang="en-US" b="0" i="0" dirty="0">
                <a:solidFill>
                  <a:srgbClr val="1B1B1B"/>
                </a:solidFill>
                <a:effectLst/>
                <a:latin typeface="Source Sans Pro Web"/>
              </a:rPr>
              <a:t> </a:t>
            </a:r>
            <a:r>
              <a:rPr lang="en-US" b="0" i="0" dirty="0" err="1">
                <a:solidFill>
                  <a:srgbClr val="1B1B1B"/>
                </a:solidFill>
                <a:effectLst/>
                <a:latin typeface="Source Sans Pro Web"/>
              </a:rPr>
              <a:t>programme</a:t>
            </a:r>
            <a:r>
              <a:rPr lang="en-US" b="0" i="0" dirty="0">
                <a:solidFill>
                  <a:srgbClr val="1B1B1B"/>
                </a:solidFill>
                <a:effectLst/>
                <a:latin typeface="Source Sans Pro Web"/>
              </a:rPr>
              <a:t> and EECA’s Gen Less. </a:t>
            </a:r>
          </a:p>
          <a:p>
            <a:pPr marL="181137" indent="-181137">
              <a:buFont typeface="Arial" panose="020B0604020202020204" pitchFamily="34" charset="0"/>
              <a:buChar char="•"/>
            </a:pPr>
            <a:r>
              <a:rPr lang="en-US" b="0" i="0" dirty="0">
                <a:solidFill>
                  <a:srgbClr val="1B1B1B"/>
                </a:solidFill>
                <a:effectLst/>
                <a:latin typeface="Source Sans Pro Web"/>
              </a:rPr>
              <a:t>The above </a:t>
            </a:r>
            <a:r>
              <a:rPr lang="en-US" b="0" i="0" dirty="0">
                <a:solidFill>
                  <a:srgbClr val="1B1B1B"/>
                </a:solidFill>
                <a:effectLst/>
                <a:latin typeface="Merriweather Web"/>
              </a:rPr>
              <a:t>example is from the Coalition’s first annual snapshot report when we used EECA’s methodology to show how much carbon signatories jointly saved in the first year of the Coalition.   </a:t>
            </a:r>
          </a:p>
        </p:txBody>
      </p:sp>
      <p:sp>
        <p:nvSpPr>
          <p:cNvPr id="4" name="Slide Number Placeholder 3"/>
          <p:cNvSpPr>
            <a:spLocks noGrp="1"/>
          </p:cNvSpPr>
          <p:nvPr>
            <p:ph type="sldNum" sz="quarter" idx="5"/>
          </p:nvPr>
        </p:nvSpPr>
        <p:spPr/>
        <p:txBody>
          <a:bodyPr/>
          <a:lstStyle/>
          <a:p>
            <a:fld id="{1D21DA58-7E1E-4E72-8DF5-A04D0DD09214}" type="slidenum">
              <a:rPr lang="en-NZ" smtClean="0"/>
              <a:t>3</a:t>
            </a:fld>
            <a:endParaRPr lang="en-NZ"/>
          </a:p>
        </p:txBody>
      </p:sp>
    </p:spTree>
    <p:extLst>
      <p:ext uri="{BB962C8B-B14F-4D97-AF65-F5344CB8AC3E}">
        <p14:creationId xmlns:p14="http://schemas.microsoft.com/office/powerpoint/2010/main" val="151505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274" indent="-362274">
              <a:lnSpc>
                <a:spcPct val="107000"/>
              </a:lnSpc>
              <a:spcAft>
                <a:spcPts val="845"/>
              </a:spcAft>
              <a:buFont typeface="Symbol" panose="05050102010706020507" pitchFamily="18" charset="2"/>
              <a:buChar char=""/>
            </a:pPr>
            <a:r>
              <a:rPr lang="mi-NZ" sz="1300" dirty="0">
                <a:latin typeface="Calibri" panose="020F0502020204030204" pitchFamily="34" charset="0"/>
                <a:ea typeface="Times New Roman" panose="02020603050405020304" pitchFamily="18" charset="0"/>
                <a:cs typeface="Times New Roman" panose="02020603050405020304" pitchFamily="18" charset="0"/>
              </a:rPr>
              <a:t>Importance of plain language.</a:t>
            </a:r>
          </a:p>
          <a:p>
            <a:pPr marL="362274" indent="-362274">
              <a:lnSpc>
                <a:spcPct val="107000"/>
              </a:lnSpc>
              <a:spcAft>
                <a:spcPts val="845"/>
              </a:spcAft>
              <a:buFont typeface="Symbol" panose="05050102010706020507" pitchFamily="18" charset="2"/>
              <a:buChar char=""/>
            </a:pPr>
            <a:r>
              <a:rPr lang="mi-NZ" sz="1300" dirty="0">
                <a:latin typeface="Calibri" panose="020F0502020204030204" pitchFamily="34" charset="0"/>
                <a:ea typeface="Times New Roman" panose="02020603050405020304" pitchFamily="18" charset="0"/>
                <a:cs typeface="Times New Roman" panose="02020603050405020304" pitchFamily="18" charset="0"/>
              </a:rPr>
              <a:t>Ask yourself - if a journalist rang me and asked me to explain what we’ve announced can I confidently and accurately explain it to them without notes in front of you? If not, you don’t know it well enough.  </a:t>
            </a:r>
            <a:endParaRPr lang="en-NZ" sz="1300" dirty="0">
              <a:latin typeface="Calibri" panose="020F0502020204030204" pitchFamily="34" charset="0"/>
              <a:ea typeface="Times New Roman" panose="02020603050405020304" pitchFamily="18" charset="0"/>
              <a:cs typeface="Times New Roman" panose="02020603050405020304" pitchFamily="18" charset="0"/>
            </a:endParaRPr>
          </a:p>
          <a:p>
            <a:pPr marL="362274" indent="-362274">
              <a:lnSpc>
                <a:spcPct val="107000"/>
              </a:lnSpc>
              <a:spcAft>
                <a:spcPts val="845"/>
              </a:spcAft>
              <a:buFont typeface="Symbol" panose="05050102010706020507" pitchFamily="18" charset="2"/>
              <a:buChar char=""/>
            </a:pPr>
            <a:r>
              <a:rPr lang="mi-NZ" sz="1300" dirty="0">
                <a:latin typeface="Calibri" panose="020F0502020204030204" pitchFamily="34" charset="0"/>
                <a:ea typeface="Times New Roman" panose="02020603050405020304" pitchFamily="18" charset="0"/>
                <a:cs typeface="Times New Roman" panose="02020603050405020304" pitchFamily="18" charset="0"/>
              </a:rPr>
              <a:t>Avoid climate jargon and acronyms like Scope 1, 2 and 3 emissions, net versus gross targets, TCFD, SBTIs and if using explain what they mean in plain English.</a:t>
            </a:r>
          </a:p>
          <a:p>
            <a:pPr marL="362274" indent="-362274">
              <a:lnSpc>
                <a:spcPct val="107000"/>
              </a:lnSpc>
              <a:spcAft>
                <a:spcPts val="845"/>
              </a:spcAft>
              <a:buFont typeface="Symbol" panose="05050102010706020507" pitchFamily="18" charset="2"/>
              <a:buChar char=""/>
            </a:pPr>
            <a:r>
              <a:rPr lang="mi-NZ" sz="1300" dirty="0">
                <a:latin typeface="Calibri" panose="020F0502020204030204" pitchFamily="34" charset="0"/>
                <a:ea typeface="Times New Roman" panose="02020603050405020304" pitchFamily="18" charset="0"/>
                <a:cs typeface="Times New Roman" panose="02020603050405020304" pitchFamily="18" charset="0"/>
              </a:rPr>
              <a:t>Don’t be cute, tell the truth, don’t lie and take care not to mislead. It is better to be honest and talk about the progress and challenges your organisation is facing, that omit the bad news entirely. Being proactive takes the heat out of it. </a:t>
            </a:r>
            <a:endParaRPr lang="en-NZ" sz="13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D21DA58-7E1E-4E72-8DF5-A04D0DD09214}" type="slidenum">
              <a:rPr lang="en-NZ" smtClean="0"/>
              <a:t>4</a:t>
            </a:fld>
            <a:endParaRPr lang="en-NZ"/>
          </a:p>
        </p:txBody>
      </p:sp>
    </p:spTree>
    <p:extLst>
      <p:ext uri="{BB962C8B-B14F-4D97-AF65-F5344CB8AC3E}">
        <p14:creationId xmlns:p14="http://schemas.microsoft.com/office/powerpoint/2010/main" val="3954978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mi-NZ" dirty="0"/>
              <a:t>The above ‘Message House’ is a useful template to use to craft your press release, media pitch. </a:t>
            </a:r>
            <a:endParaRPr lang="en-NZ" dirty="0"/>
          </a:p>
        </p:txBody>
      </p:sp>
      <p:sp>
        <p:nvSpPr>
          <p:cNvPr id="4" name="Slide Number Placeholder 3"/>
          <p:cNvSpPr>
            <a:spLocks noGrp="1"/>
          </p:cNvSpPr>
          <p:nvPr>
            <p:ph type="sldNum" sz="quarter" idx="5"/>
          </p:nvPr>
        </p:nvSpPr>
        <p:spPr/>
        <p:txBody>
          <a:bodyPr/>
          <a:lstStyle/>
          <a:p>
            <a:fld id="{1D21DA58-7E1E-4E72-8DF5-A04D0DD09214}" type="slidenum">
              <a:rPr lang="en-NZ" smtClean="0"/>
              <a:t>5</a:t>
            </a:fld>
            <a:endParaRPr lang="en-NZ"/>
          </a:p>
        </p:txBody>
      </p:sp>
    </p:spTree>
    <p:extLst>
      <p:ext uri="{BB962C8B-B14F-4D97-AF65-F5344CB8AC3E}">
        <p14:creationId xmlns:p14="http://schemas.microsoft.com/office/powerpoint/2010/main" val="1185336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274" indent="-362274">
              <a:lnSpc>
                <a:spcPct val="107000"/>
              </a:lnSpc>
              <a:spcAft>
                <a:spcPts val="845"/>
              </a:spcAft>
              <a:buFont typeface="Symbol" panose="05050102010706020507" pitchFamily="18" charset="2"/>
              <a:buChar char=""/>
            </a:pPr>
            <a:r>
              <a:rPr lang="mi-NZ" sz="1900" dirty="0">
                <a:latin typeface="Calibri" panose="020F0502020204030204" pitchFamily="34" charset="0"/>
                <a:ea typeface="Times New Roman" panose="02020603050405020304" pitchFamily="18" charset="0"/>
                <a:cs typeface="Times New Roman" panose="02020603050405020304" pitchFamily="18" charset="0"/>
              </a:rPr>
              <a:t>Putting out a press release does not guarantee you will get media coverage. </a:t>
            </a:r>
          </a:p>
          <a:p>
            <a:pPr marL="362274" indent="-362274">
              <a:lnSpc>
                <a:spcPct val="107000"/>
              </a:lnSpc>
              <a:spcAft>
                <a:spcPts val="845"/>
              </a:spcAft>
              <a:buFont typeface="Symbol" panose="05050102010706020507" pitchFamily="18" charset="2"/>
              <a:buChar char=""/>
            </a:pPr>
            <a:r>
              <a:rPr lang="mi-NZ" sz="1900" dirty="0">
                <a:latin typeface="Calibri" panose="020F0502020204030204" pitchFamily="34" charset="0"/>
                <a:ea typeface="Times New Roman" panose="02020603050405020304" pitchFamily="18" charset="0"/>
                <a:cs typeface="Times New Roman" panose="02020603050405020304" pitchFamily="18" charset="0"/>
              </a:rPr>
              <a:t>Something we’ve found that has worked well is writing a press release but then pitching it exclusively to one media who is a good fit for their story and then releasing the PR once they’ve run it.</a:t>
            </a:r>
          </a:p>
          <a:p>
            <a:pPr marL="362274" indent="-362274">
              <a:lnSpc>
                <a:spcPct val="107000"/>
              </a:lnSpc>
              <a:spcAft>
                <a:spcPts val="845"/>
              </a:spcAft>
              <a:buFont typeface="Symbol" panose="05050102010706020507" pitchFamily="18" charset="2"/>
              <a:buChar char=""/>
            </a:pPr>
            <a:r>
              <a:rPr lang="mi-NZ" sz="1900" dirty="0">
                <a:latin typeface="Calibri" panose="020F0502020204030204" pitchFamily="34" charset="0"/>
                <a:ea typeface="Times New Roman" panose="02020603050405020304" pitchFamily="18" charset="0"/>
                <a:cs typeface="Times New Roman" panose="02020603050405020304" pitchFamily="18" charset="0"/>
              </a:rPr>
              <a:t>For instance we did this for the launch of the Coalition’s new Statement of Ambition in offering it exclusively to RadioNZ’s Nine to Noon programme a week in advance of the launch. This resulted in a 20 minute feature interview. We then released the media release more widely. If we had just waited until the day and put out a press release it’s likely no-one would have covered it.  </a:t>
            </a:r>
            <a:endParaRPr lang="en-NZ" sz="19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D21DA58-7E1E-4E72-8DF5-A04D0DD09214}" type="slidenum">
              <a:rPr lang="en-NZ" smtClean="0"/>
              <a:t>6</a:t>
            </a:fld>
            <a:endParaRPr lang="en-NZ"/>
          </a:p>
        </p:txBody>
      </p:sp>
    </p:spTree>
    <p:extLst>
      <p:ext uri="{BB962C8B-B14F-4D97-AF65-F5344CB8AC3E}">
        <p14:creationId xmlns:p14="http://schemas.microsoft.com/office/powerpoint/2010/main" val="3781879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a:t>Electric Air example: first electric plane in NZ and multi-record breaking flight in being the first electric plane to cross Cook Strait, longest electric flight over water in world.</a:t>
            </a:r>
          </a:p>
          <a:p>
            <a:endParaRPr lang="mi-NZ" dirty="0"/>
          </a:p>
          <a:p>
            <a:r>
              <a:rPr lang="mi-NZ" dirty="0"/>
              <a:t>Media approach:</a:t>
            </a:r>
          </a:p>
          <a:p>
            <a:endParaRPr lang="mi-NZ" dirty="0"/>
          </a:p>
          <a:p>
            <a:pPr marL="181137" indent="-181137">
              <a:buFont typeface="Arial" panose="020B0604020202020204" pitchFamily="34" charset="0"/>
              <a:buChar char="•"/>
            </a:pPr>
            <a:r>
              <a:rPr lang="mi-NZ" dirty="0"/>
              <a:t>Embargoed press release with quotes from Electric Air, Meridian who powers the plane and Wellington Airport who were hosting the plane. Also included all the interesting facts and figures about the electric plane.   </a:t>
            </a:r>
          </a:p>
          <a:p>
            <a:pPr marL="181137" indent="-181137">
              <a:buFont typeface="Arial" panose="020B0604020202020204" pitchFamily="34" charset="0"/>
              <a:buChar char="•"/>
            </a:pPr>
            <a:r>
              <a:rPr lang="mi-NZ" dirty="0"/>
              <a:t>Dropbox of photos available as we had a spotter plane.</a:t>
            </a:r>
          </a:p>
          <a:p>
            <a:pPr marL="181137" indent="-181137">
              <a:buFont typeface="Arial" panose="020B0604020202020204" pitchFamily="34" charset="0"/>
              <a:buChar char="•"/>
            </a:pPr>
            <a:r>
              <a:rPr lang="mi-NZ" dirty="0"/>
              <a:t>Video of the plane available.</a:t>
            </a:r>
          </a:p>
          <a:p>
            <a:pPr marL="181137" indent="-181137">
              <a:buFont typeface="Arial" panose="020B0604020202020204" pitchFamily="34" charset="0"/>
              <a:buChar char="•"/>
            </a:pPr>
            <a:r>
              <a:rPr lang="mi-NZ" dirty="0"/>
              <a:t>We invited media at Wellington and Blenheim to film takeoffs/landing and interview Electric Air. Invited media to take flights.</a:t>
            </a:r>
          </a:p>
          <a:p>
            <a:pPr marL="181137" indent="-181137">
              <a:buFont typeface="Arial" panose="020B0604020202020204" pitchFamily="34" charset="0"/>
              <a:buChar char="•"/>
            </a:pPr>
            <a:r>
              <a:rPr lang="mi-NZ" dirty="0"/>
              <a:t>Invited VIPs in Wellington to come and see the plane including MPs, Ministers and the region’s Mayors.  </a:t>
            </a:r>
          </a:p>
          <a:p>
            <a:pPr marL="181137" indent="-181137">
              <a:buFont typeface="Arial" panose="020B0604020202020204" pitchFamily="34" charset="0"/>
              <a:buChar char="•"/>
            </a:pPr>
            <a:r>
              <a:rPr lang="mi-NZ" dirty="0"/>
              <a:t>Coverage was phenomonal both locally, nationally and internationally.</a:t>
            </a:r>
          </a:p>
          <a:p>
            <a:pPr marL="181137" indent="-181137">
              <a:buFont typeface="Arial" panose="020B0604020202020204" pitchFamily="34" charset="0"/>
              <a:buChar char="•"/>
            </a:pPr>
            <a:r>
              <a:rPr lang="mi-NZ" dirty="0"/>
              <a:t>This example shows the value of investing in proactive media pitching. </a:t>
            </a:r>
          </a:p>
        </p:txBody>
      </p:sp>
      <p:sp>
        <p:nvSpPr>
          <p:cNvPr id="4" name="Slide Number Placeholder 3"/>
          <p:cNvSpPr>
            <a:spLocks noGrp="1"/>
          </p:cNvSpPr>
          <p:nvPr>
            <p:ph type="sldNum" sz="quarter" idx="5"/>
          </p:nvPr>
        </p:nvSpPr>
        <p:spPr/>
        <p:txBody>
          <a:bodyPr/>
          <a:lstStyle/>
          <a:p>
            <a:fld id="{1D21DA58-7E1E-4E72-8DF5-A04D0DD09214}" type="slidenum">
              <a:rPr lang="en-NZ" smtClean="0"/>
              <a:t>7</a:t>
            </a:fld>
            <a:endParaRPr lang="en-NZ"/>
          </a:p>
        </p:txBody>
      </p:sp>
    </p:spTree>
    <p:extLst>
      <p:ext uri="{BB962C8B-B14F-4D97-AF65-F5344CB8AC3E}">
        <p14:creationId xmlns:p14="http://schemas.microsoft.com/office/powerpoint/2010/main" val="39430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D21DA58-7E1E-4E72-8DF5-A04D0DD09214}" type="slidenum">
              <a:rPr lang="en-NZ" smtClean="0"/>
              <a:t>8</a:t>
            </a:fld>
            <a:endParaRPr lang="en-NZ"/>
          </a:p>
        </p:txBody>
      </p:sp>
    </p:spTree>
    <p:extLst>
      <p:ext uri="{BB962C8B-B14F-4D97-AF65-F5344CB8AC3E}">
        <p14:creationId xmlns:p14="http://schemas.microsoft.com/office/powerpoint/2010/main" val="1276316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274" indent="-362274">
              <a:lnSpc>
                <a:spcPct val="107000"/>
              </a:lnSpc>
              <a:spcAft>
                <a:spcPts val="845"/>
              </a:spcAft>
              <a:buFont typeface="Symbol" panose="05050102010706020507" pitchFamily="18" charset="2"/>
              <a:buChar char=""/>
            </a:pPr>
            <a:r>
              <a:rPr lang="mi-NZ" dirty="0">
                <a:latin typeface="Calibri" panose="020F0502020204030204" pitchFamily="34" charset="0"/>
                <a:ea typeface="Times New Roman" panose="02020603050405020304" pitchFamily="18" charset="0"/>
                <a:cs typeface="Times New Roman" panose="02020603050405020304" pitchFamily="18" charset="0"/>
              </a:rPr>
              <a:t>Being creative is particularly relevant if your climate action is small (eg, a few Evs, making your office more energy efficient).</a:t>
            </a:r>
          </a:p>
          <a:p>
            <a:pPr marL="362274" indent="-362274">
              <a:lnSpc>
                <a:spcPct val="107000"/>
              </a:lnSpc>
              <a:spcAft>
                <a:spcPts val="845"/>
              </a:spcAft>
              <a:buFont typeface="Symbol" panose="05050102010706020507" pitchFamily="18" charset="2"/>
              <a:buChar char=""/>
            </a:pPr>
            <a:r>
              <a:rPr lang="mi-NZ" dirty="0">
                <a:latin typeface="Calibri" panose="020F0502020204030204" pitchFamily="34" charset="0"/>
                <a:ea typeface="Times New Roman" panose="02020603050405020304" pitchFamily="18" charset="0"/>
                <a:cs typeface="Times New Roman" panose="02020603050405020304" pitchFamily="18" charset="0"/>
              </a:rPr>
              <a:t>Earned media is more trusted than advertising so you can use the story to promote your climate action on your social media channels etc.</a:t>
            </a:r>
            <a:endParaRPr lang="en-NZ" dirty="0">
              <a:latin typeface="Calibri" panose="020F0502020204030204" pitchFamily="34" charset="0"/>
              <a:ea typeface="Times New Roman" panose="02020603050405020304" pitchFamily="18" charset="0"/>
              <a:cs typeface="Times New Roman" panose="02020603050405020304" pitchFamily="18" charset="0"/>
            </a:endParaRPr>
          </a:p>
          <a:p>
            <a:pPr marL="483032">
              <a:lnSpc>
                <a:spcPct val="107000"/>
              </a:lnSpc>
              <a:spcAft>
                <a:spcPts val="845"/>
              </a:spcAft>
            </a:pPr>
            <a:r>
              <a:rPr lang="mi-NZ" dirty="0">
                <a:latin typeface="Calibri" panose="020F0502020204030204" pitchFamily="34" charset="0"/>
                <a:ea typeface="Times New Roman" panose="02020603050405020304" pitchFamily="18" charset="0"/>
                <a:cs typeface="Times New Roman" panose="02020603050405020304" pitchFamily="18" charset="0"/>
              </a:rPr>
              <a:t> </a:t>
            </a:r>
            <a:endParaRPr lang="en-NZ" dirty="0">
              <a:latin typeface="Calibri" panose="020F0502020204030204" pitchFamily="34" charset="0"/>
              <a:ea typeface="Times New Roman" panose="02020603050405020304" pitchFamily="18" charset="0"/>
              <a:cs typeface="Times New Roman" panose="02020603050405020304" pitchFamily="18" charset="0"/>
            </a:endParaRPr>
          </a:p>
          <a:p>
            <a:pPr marL="362274" indent="-362274">
              <a:lnSpc>
                <a:spcPct val="107000"/>
              </a:lnSpc>
              <a:spcAft>
                <a:spcPts val="845"/>
              </a:spcAft>
              <a:buFont typeface="Symbol" panose="05050102010706020507" pitchFamily="18" charset="2"/>
              <a:buChar char=""/>
            </a:pPr>
            <a:r>
              <a:rPr lang="mi-NZ" dirty="0">
                <a:latin typeface="Calibri" panose="020F0502020204030204" pitchFamily="34" charset="0"/>
                <a:ea typeface="Times New Roman" panose="02020603050405020304" pitchFamily="18" charset="0"/>
                <a:cs typeface="Times New Roman" panose="02020603050405020304" pitchFamily="18" charset="0"/>
              </a:rPr>
              <a:t>Think beyond a press release:</a:t>
            </a:r>
          </a:p>
          <a:p>
            <a:pPr marL="845306" lvl="1" indent="-362274">
              <a:lnSpc>
                <a:spcPct val="107000"/>
              </a:lnSpc>
              <a:spcAft>
                <a:spcPts val="845"/>
              </a:spcAft>
              <a:buFont typeface="Symbol" panose="05050102010706020507" pitchFamily="18" charset="2"/>
              <a:buChar char=""/>
            </a:pPr>
            <a:r>
              <a:rPr lang="mi-NZ" dirty="0">
                <a:latin typeface="Calibri" panose="020F0502020204030204" pitchFamily="34" charset="0"/>
                <a:ea typeface="Times New Roman" panose="02020603050405020304" pitchFamily="18" charset="0"/>
                <a:cs typeface="Times New Roman" panose="02020603050405020304" pitchFamily="18" charset="0"/>
              </a:rPr>
              <a:t>Pitch to local media as content is often syndicated around the country and to other pulications/platforms. </a:t>
            </a:r>
          </a:p>
          <a:p>
            <a:pPr marL="845306" lvl="1" indent="-362274">
              <a:lnSpc>
                <a:spcPct val="107000"/>
              </a:lnSpc>
              <a:spcAft>
                <a:spcPts val="845"/>
              </a:spcAft>
              <a:buFont typeface="Symbol" panose="05050102010706020507" pitchFamily="18" charset="2"/>
              <a:buChar char=""/>
            </a:pPr>
            <a:r>
              <a:rPr lang="mi-NZ" dirty="0">
                <a:latin typeface="Calibri" panose="020F0502020204030204" pitchFamily="34" charset="0"/>
                <a:ea typeface="Times New Roman" panose="02020603050405020304" pitchFamily="18" charset="0"/>
                <a:cs typeface="Times New Roman" panose="02020603050405020304" pitchFamily="18" charset="0"/>
              </a:rPr>
              <a:t>Industry media (eg: thinkstep-ANZ do a regular column in the NZ Manufacturer)</a:t>
            </a:r>
          </a:p>
          <a:p>
            <a:pPr marL="845306" lvl="1" indent="-362274">
              <a:lnSpc>
                <a:spcPct val="107000"/>
              </a:lnSpc>
              <a:spcAft>
                <a:spcPts val="845"/>
              </a:spcAft>
              <a:buFont typeface="Symbol" panose="05050102010706020507" pitchFamily="18" charset="2"/>
              <a:buChar char=""/>
            </a:pPr>
            <a:r>
              <a:rPr lang="mi-NZ" dirty="0">
                <a:latin typeface="Calibri" panose="020F0502020204030204" pitchFamily="34" charset="0"/>
                <a:ea typeface="Times New Roman" panose="02020603050405020304" pitchFamily="18" charset="0"/>
                <a:cs typeface="Times New Roman" panose="02020603050405020304" pitchFamily="18" charset="0"/>
              </a:rPr>
              <a:t>Listicles (eg, 6 ways to help with climate change).</a:t>
            </a:r>
            <a:endParaRPr lang="en-NZ" dirty="0">
              <a:latin typeface="Calibri" panose="020F0502020204030204" pitchFamily="34" charset="0"/>
              <a:ea typeface="Times New Roman" panose="02020603050405020304" pitchFamily="18" charset="0"/>
              <a:cs typeface="Times New Roman" panose="02020603050405020304" pitchFamily="18" charset="0"/>
            </a:endParaRPr>
          </a:p>
          <a:p>
            <a:pPr marL="845306" lvl="1" indent="-362274">
              <a:lnSpc>
                <a:spcPct val="107000"/>
              </a:lnSpc>
              <a:spcAft>
                <a:spcPts val="845"/>
              </a:spcAft>
              <a:buFont typeface="Symbol" panose="05050102010706020507" pitchFamily="18" charset="2"/>
              <a:buChar char=""/>
            </a:pPr>
            <a:r>
              <a:rPr lang="mi-NZ" dirty="0">
                <a:latin typeface="Calibri" panose="020F0502020204030204" pitchFamily="34" charset="0"/>
                <a:ea typeface="Times New Roman" panose="02020603050405020304" pitchFamily="18" charset="0"/>
                <a:cs typeface="Times New Roman" panose="02020603050405020304" pitchFamily="18" charset="0"/>
              </a:rPr>
              <a:t>Pitch an opinion piece from your CEO but have something to say. </a:t>
            </a:r>
          </a:p>
          <a:p>
            <a:pPr marL="845306" lvl="1" indent="-362274">
              <a:lnSpc>
                <a:spcPct val="107000"/>
              </a:lnSpc>
              <a:spcAft>
                <a:spcPts val="845"/>
              </a:spcAft>
              <a:buFont typeface="Symbol" panose="05050102010706020507" pitchFamily="18" charset="2"/>
              <a:buChar char=""/>
            </a:pPr>
            <a:r>
              <a:rPr lang="mi-NZ" dirty="0">
                <a:latin typeface="Calibri" panose="020F0502020204030204" pitchFamily="34" charset="0"/>
                <a:ea typeface="Times New Roman" panose="02020603050405020304" pitchFamily="18" charset="0"/>
                <a:cs typeface="Times New Roman" panose="02020603050405020304" pitchFamily="18" charset="0"/>
              </a:rPr>
              <a:t>Sponsored content agreements.</a:t>
            </a:r>
          </a:p>
          <a:p>
            <a:pPr marL="845306" lvl="1" indent="-362274">
              <a:lnSpc>
                <a:spcPct val="107000"/>
              </a:lnSpc>
              <a:spcAft>
                <a:spcPts val="845"/>
              </a:spcAft>
              <a:buFont typeface="Symbol" panose="05050102010706020507" pitchFamily="18" charset="2"/>
              <a:buChar char=""/>
            </a:pPr>
            <a:r>
              <a:rPr lang="mi-NZ" dirty="0">
                <a:latin typeface="Calibri" panose="020F0502020204030204" pitchFamily="34" charset="0"/>
                <a:ea typeface="Times New Roman" panose="02020603050405020304" pitchFamily="18" charset="0"/>
                <a:cs typeface="Times New Roman" panose="02020603050405020304" pitchFamily="18" charset="0"/>
              </a:rPr>
              <a:t>Try and get on a Panel (eg, RadioNZ the Panel with Wallace Chapman, Jessie Mulligan Show, TodayFM and NewstalkZB.</a:t>
            </a:r>
          </a:p>
          <a:p>
            <a:pPr marL="845306" lvl="1" indent="-362274">
              <a:lnSpc>
                <a:spcPct val="107000"/>
              </a:lnSpc>
              <a:spcAft>
                <a:spcPts val="845"/>
              </a:spcAft>
              <a:buFont typeface="Symbol" panose="05050102010706020507" pitchFamily="18" charset="2"/>
              <a:buChar char=""/>
            </a:pPr>
            <a:r>
              <a:rPr lang="mi-NZ" dirty="0">
                <a:latin typeface="Calibri" panose="020F0502020204030204" pitchFamily="34" charset="0"/>
                <a:ea typeface="Times New Roman" panose="02020603050405020304" pitchFamily="18" charset="0"/>
                <a:cs typeface="Times New Roman" panose="02020603050405020304" pitchFamily="18" charset="0"/>
              </a:rPr>
              <a:t>Self publishing on LinkedIn.</a:t>
            </a:r>
            <a:endParaRPr lang="en-NZ"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D21DA58-7E1E-4E72-8DF5-A04D0DD09214}" type="slidenum">
              <a:rPr lang="en-NZ" smtClean="0"/>
              <a:t>9</a:t>
            </a:fld>
            <a:endParaRPr lang="en-NZ"/>
          </a:p>
        </p:txBody>
      </p:sp>
    </p:spTree>
    <p:extLst>
      <p:ext uri="{BB962C8B-B14F-4D97-AF65-F5344CB8AC3E}">
        <p14:creationId xmlns:p14="http://schemas.microsoft.com/office/powerpoint/2010/main" val="2320606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NZ" dirty="0"/>
          </a:p>
        </p:txBody>
      </p:sp>
      <p:sp>
        <p:nvSpPr>
          <p:cNvPr id="3" name="Subtitle 2"/>
          <p:cNvSpPr>
            <a:spLocks noGrp="1"/>
          </p:cNvSpPr>
          <p:nvPr>
            <p:ph type="subTitle" idx="1"/>
          </p:nvPr>
        </p:nvSpPr>
        <p:spPr>
          <a:xfrm>
            <a:off x="683568" y="293179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Tree>
    <p:extLst>
      <p:ext uri="{BB962C8B-B14F-4D97-AF65-F5344CB8AC3E}">
        <p14:creationId xmlns:p14="http://schemas.microsoft.com/office/powerpoint/2010/main" val="18583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880979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92006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7064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499742"/>
            <a:ext cx="7772400" cy="1021556"/>
          </a:xfrm>
        </p:spPr>
        <p:txBody>
          <a:bodyPr anchor="t"/>
          <a:lstStyle>
            <a:lvl1pPr algn="l">
              <a:defRPr sz="4000" b="1" cap="all"/>
            </a:lvl1pPr>
          </a:lstStyle>
          <a:p>
            <a:r>
              <a:rPr lang="en-US" dirty="0"/>
              <a:t>Click to edit Master title style</a:t>
            </a:r>
            <a:endParaRPr lang="en-NZ"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195486"/>
            <a:ext cx="2376264" cy="1524204"/>
          </a:xfrm>
          <a:prstGeom prst="rect">
            <a:avLst/>
          </a:prstGeom>
        </p:spPr>
      </p:pic>
      <p:sp>
        <p:nvSpPr>
          <p:cNvPr id="8" name="Rectangle 7"/>
          <p:cNvSpPr/>
          <p:nvPr userDrawn="1"/>
        </p:nvSpPr>
        <p:spPr>
          <a:xfrm>
            <a:off x="8244408" y="4083918"/>
            <a:ext cx="792088"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01060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40800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638429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05965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59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177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813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en-US" dirty="0"/>
              <a:t>Click to edit Master title style</a:t>
            </a:r>
            <a:endParaRPr lang="en-NZ"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3470" t="9173" r="65726" b="32887"/>
          <a:stretch/>
        </p:blipFill>
        <p:spPr>
          <a:xfrm>
            <a:off x="8316416" y="4264819"/>
            <a:ext cx="657225" cy="792956"/>
          </a:xfrm>
          <a:prstGeom prst="rect">
            <a:avLst/>
          </a:prstGeom>
        </p:spPr>
      </p:pic>
    </p:spTree>
    <p:extLst>
      <p:ext uri="{BB962C8B-B14F-4D97-AF65-F5344CB8AC3E}">
        <p14:creationId xmlns:p14="http://schemas.microsoft.com/office/powerpoint/2010/main" val="2885058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800" b="1" kern="1200">
          <a:solidFill>
            <a:srgbClr val="4F868E"/>
          </a:solidFill>
          <a:latin typeface="Verdana" panose="020B0604030504040204" pitchFamily="34" charset="0"/>
          <a:ea typeface="Verdana" panose="020B0604030504040204" pitchFamily="34" charset="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808285"/>
          </a:solidFill>
          <a:latin typeface="Verdana" panose="020B0604030504040204" pitchFamily="34" charset="0"/>
          <a:ea typeface="Verdana" panose="020B0604030504040204"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808285"/>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808285"/>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808285"/>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808285"/>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hyperlink" Target="https://genless.govt.nz/stories/test-yourself-with-the-household-challenge-action-scorecard/" TargetMode="External"/><Relationship Id="rId3" Type="http://schemas.openxmlformats.org/officeDocument/2006/relationships/hyperlink" Target="https://www.iag.co.nz/newsroom/sustainability/climate-poll-2022" TargetMode="External"/><Relationship Id="rId7" Type="http://schemas.openxmlformats.org/officeDocument/2006/relationships/hyperlink" Target="https://www.futurefit.nz/"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3.epa.gov/carbon-footprint-calculator/" TargetMode="External"/><Relationship Id="rId5" Type="http://schemas.openxmlformats.org/officeDocument/2006/relationships/hyperlink" Target="https://www.epa.gov/energy/greenhouse-gas-equivalencies-calculator" TargetMode="External"/><Relationship Id="rId10" Type="http://schemas.openxmlformats.org/officeDocument/2006/relationships/hyperlink" Target="https://communitycomms.org.nz/resources/" TargetMode="External"/><Relationship Id="rId4" Type="http://schemas.openxmlformats.org/officeDocument/2006/relationships/hyperlink" Target="https://www.eeca.govt.nz/insights/eeca-insights/exploring-how-new-zealanders-relate-to-energy-use-and-climate-change/" TargetMode="External"/><Relationship Id="rId9" Type="http://schemas.openxmlformats.org/officeDocument/2006/relationships/hyperlink" Target="https://climateleaderscoalition.org.nz/wp-content/uploads/2022/06/The-Workshop-Climate-Change-CheatSheet.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F38DAC-DBC4-F5E3-AD0F-EA603601B6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0459"/>
            <a:ext cx="9144000" cy="608441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ubtitle 2"/>
          <p:cNvSpPr>
            <a:spLocks noGrp="1"/>
          </p:cNvSpPr>
          <p:nvPr>
            <p:ph type="subTitle" idx="1"/>
          </p:nvPr>
        </p:nvSpPr>
        <p:spPr>
          <a:xfrm>
            <a:off x="1547664" y="3435846"/>
            <a:ext cx="6400800" cy="1314450"/>
          </a:xfrm>
        </p:spPr>
        <p:txBody>
          <a:bodyPr>
            <a:normAutofit fontScale="92500" lnSpcReduction="20000"/>
          </a:bodyPr>
          <a:lstStyle/>
          <a:p>
            <a:r>
              <a:rPr lang="mi-NZ" sz="2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10 tips for getting media coverage </a:t>
            </a:r>
            <a:endParaRPr lang="mi-NZ" sz="2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r>
              <a:rPr lang="mi-NZ" sz="2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of your organisation’s climate action</a:t>
            </a:r>
            <a:endParaRPr lang="mi-NZ" sz="2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mi-NZ" sz="18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p>
          <a:p>
            <a:r>
              <a:rPr lang="mi-NZ" sz="18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July 2022</a:t>
            </a:r>
            <a:endParaRPr lang="en-NZ"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NZ" dirty="0"/>
          </a:p>
        </p:txBody>
      </p:sp>
      <p:sp>
        <p:nvSpPr>
          <p:cNvPr id="2" name="Title 1"/>
          <p:cNvSpPr>
            <a:spLocks noGrp="1"/>
          </p:cNvSpPr>
          <p:nvPr>
            <p:ph type="ctrTitle"/>
          </p:nvPr>
        </p:nvSpPr>
        <p:spPr>
          <a:xfrm>
            <a:off x="611560" y="267494"/>
            <a:ext cx="7772400" cy="1102519"/>
          </a:xfrm>
        </p:spPr>
        <p:txBody>
          <a:bodyPr/>
          <a:lstStyle/>
          <a:p>
            <a:pPr algn="ctr"/>
            <a:r>
              <a:rPr lang="mi-NZ" dirty="0">
                <a:solidFill>
                  <a:schemeClr val="bg1"/>
                </a:solidFill>
              </a:rPr>
              <a:t>CLC Masterclass </a:t>
            </a:r>
            <a:endParaRPr lang="en-NZ" dirty="0">
              <a:solidFill>
                <a:schemeClr val="bg1"/>
              </a:solidFill>
            </a:endParaRPr>
          </a:p>
        </p:txBody>
      </p:sp>
    </p:spTree>
    <p:extLst>
      <p:ext uri="{BB962C8B-B14F-4D97-AF65-F5344CB8AC3E}">
        <p14:creationId xmlns:p14="http://schemas.microsoft.com/office/powerpoint/2010/main" val="120452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DC462E-61FB-4BC0-9C82-1F78A15162B5}"/>
              </a:ext>
            </a:extLst>
          </p:cNvPr>
          <p:cNvSpPr>
            <a:spLocks noGrp="1"/>
          </p:cNvSpPr>
          <p:nvPr>
            <p:ph idx="1"/>
          </p:nvPr>
        </p:nvSpPr>
        <p:spPr>
          <a:xfrm>
            <a:off x="0" y="0"/>
            <a:ext cx="9144000" cy="5143500"/>
          </a:xfrm>
          <a:solidFill>
            <a:srgbClr val="808285"/>
          </a:solidFill>
        </p:spPr>
        <p:txBody>
          <a:bodyPr>
            <a:normAutofit/>
          </a:bodyPr>
          <a:lstStyle/>
          <a:p>
            <a:pPr marL="0" indent="0">
              <a:buNone/>
            </a:pPr>
            <a:endParaRPr lang="en-US" sz="4800" b="1" dirty="0">
              <a:solidFill>
                <a:schemeClr val="bg1"/>
              </a:solidFill>
            </a:endParaRPr>
          </a:p>
          <a:p>
            <a:pPr marL="0" indent="0">
              <a:buNone/>
            </a:pPr>
            <a:r>
              <a:rPr lang="en-US" sz="4800" b="1" dirty="0">
                <a:solidFill>
                  <a:schemeClr val="bg1"/>
                </a:solidFill>
              </a:rPr>
              <a:t>  </a:t>
            </a:r>
          </a:p>
          <a:p>
            <a:endParaRPr lang="en-US" sz="4800" b="1" dirty="0">
              <a:solidFill>
                <a:schemeClr val="bg1"/>
              </a:solidFill>
            </a:endParaRPr>
          </a:p>
          <a:p>
            <a:pPr marL="0" indent="0">
              <a:buNone/>
            </a:pPr>
            <a:endParaRPr lang="en-NZ" sz="4800" dirty="0">
              <a:solidFill>
                <a:schemeClr val="bg1"/>
              </a:solidFill>
            </a:endParaRPr>
          </a:p>
        </p:txBody>
      </p:sp>
      <p:pic>
        <p:nvPicPr>
          <p:cNvPr id="4" name="Picture 3">
            <a:extLst>
              <a:ext uri="{FF2B5EF4-FFF2-40B4-BE49-F238E27FC236}">
                <a16:creationId xmlns:a16="http://schemas.microsoft.com/office/drawing/2014/main" id="{1F9DD550-7A6A-42FA-B946-0902CBBF14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5511"/>
          <a:stretch/>
        </p:blipFill>
        <p:spPr>
          <a:xfrm>
            <a:off x="7308304" y="4155926"/>
            <a:ext cx="2643617" cy="829110"/>
          </a:xfrm>
          <a:prstGeom prst="rect">
            <a:avLst/>
          </a:prstGeom>
        </p:spPr>
      </p:pic>
      <p:sp>
        <p:nvSpPr>
          <p:cNvPr id="5" name="Title 1">
            <a:extLst>
              <a:ext uri="{FF2B5EF4-FFF2-40B4-BE49-F238E27FC236}">
                <a16:creationId xmlns:a16="http://schemas.microsoft.com/office/drawing/2014/main" id="{8AF972BF-23E4-5EF1-311C-C035CB0E4EC0}"/>
              </a:ext>
            </a:extLst>
          </p:cNvPr>
          <p:cNvSpPr txBox="1">
            <a:spLocks/>
          </p:cNvSpPr>
          <p:nvPr/>
        </p:nvSpPr>
        <p:spPr>
          <a:xfrm>
            <a:off x="685800" y="339502"/>
            <a:ext cx="7772400" cy="110251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a:solidFill>
                  <a:srgbClr val="4F868E"/>
                </a:solidFill>
                <a:latin typeface="Verdana" panose="020B0604030504040204" pitchFamily="34" charset="0"/>
                <a:ea typeface="Verdana" panose="020B0604030504040204" pitchFamily="34" charset="0"/>
                <a:cs typeface="+mj-cs"/>
              </a:defRPr>
            </a:lvl1pPr>
          </a:lstStyle>
          <a:p>
            <a:r>
              <a:rPr lang="en-US" dirty="0">
                <a:solidFill>
                  <a:schemeClr val="bg1"/>
                </a:solidFill>
              </a:rPr>
              <a:t> </a:t>
            </a:r>
          </a:p>
          <a:p>
            <a:endParaRPr lang="en-US" dirty="0">
              <a:solidFill>
                <a:schemeClr val="bg1"/>
              </a:solidFill>
            </a:endParaRPr>
          </a:p>
          <a:p>
            <a:endParaRPr lang="en-US" dirty="0">
              <a:solidFill>
                <a:schemeClr val="bg1"/>
              </a:solidFill>
            </a:endParaRPr>
          </a:p>
          <a:p>
            <a:r>
              <a:rPr lang="en-US" dirty="0">
                <a:solidFill>
                  <a:schemeClr val="bg1"/>
                </a:solidFill>
              </a:rPr>
              <a:t>#5</a:t>
            </a:r>
          </a:p>
          <a:p>
            <a:endParaRPr lang="en-US" dirty="0">
              <a:solidFill>
                <a:schemeClr val="bg1"/>
              </a:solidFill>
            </a:endParaRPr>
          </a:p>
          <a:p>
            <a:r>
              <a:rPr lang="en-US" dirty="0">
                <a:solidFill>
                  <a:schemeClr val="bg1"/>
                </a:solidFill>
              </a:rPr>
              <a:t> Be timely </a:t>
            </a:r>
            <a:endParaRPr lang="en-NZ" dirty="0">
              <a:solidFill>
                <a:schemeClr val="bg1"/>
              </a:solidFill>
            </a:endParaRPr>
          </a:p>
        </p:txBody>
      </p:sp>
    </p:spTree>
    <p:extLst>
      <p:ext uri="{BB962C8B-B14F-4D97-AF65-F5344CB8AC3E}">
        <p14:creationId xmlns:p14="http://schemas.microsoft.com/office/powerpoint/2010/main" val="923008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804B38-2FC7-442F-85E0-AEDE922EF3E8}"/>
              </a:ext>
            </a:extLst>
          </p:cNvPr>
          <p:cNvSpPr>
            <a:spLocks noGrp="1"/>
          </p:cNvSpPr>
          <p:nvPr>
            <p:ph idx="1"/>
          </p:nvPr>
        </p:nvSpPr>
        <p:spPr>
          <a:xfrm>
            <a:off x="-294894" y="0"/>
            <a:ext cx="9438894" cy="5143500"/>
          </a:xfrm>
          <a:solidFill>
            <a:srgbClr val="A4D205"/>
          </a:solidFill>
        </p:spPr>
        <p:txBody>
          <a:bodyPr/>
          <a:lstStyle/>
          <a:p>
            <a:pPr marL="0" indent="0">
              <a:buNone/>
            </a:pPr>
            <a:r>
              <a:rPr lang="en-NZ" sz="2400" dirty="0"/>
              <a:t>	</a:t>
            </a:r>
          </a:p>
          <a:p>
            <a:pPr marL="0" indent="0">
              <a:buNone/>
            </a:pPr>
            <a:endParaRPr lang="en-NZ" sz="2400" dirty="0">
              <a:solidFill>
                <a:schemeClr val="bg1"/>
              </a:solidFill>
            </a:endParaRPr>
          </a:p>
          <a:p>
            <a:pPr marL="0" indent="0">
              <a:buNone/>
            </a:pPr>
            <a:endParaRPr lang="en-NZ" sz="2400" dirty="0">
              <a:solidFill>
                <a:schemeClr val="bg1"/>
              </a:solidFill>
            </a:endParaRPr>
          </a:p>
          <a:p>
            <a:pPr marL="0" indent="0">
              <a:buNone/>
            </a:pPr>
            <a:r>
              <a:rPr lang="en-NZ" sz="2400" dirty="0">
                <a:solidFill>
                  <a:schemeClr val="bg1"/>
                </a:solidFill>
              </a:rPr>
              <a:t>	</a:t>
            </a:r>
            <a:endParaRPr lang="en-NZ" dirty="0"/>
          </a:p>
        </p:txBody>
      </p:sp>
      <p:sp>
        <p:nvSpPr>
          <p:cNvPr id="2" name="TextBox 1">
            <a:extLst>
              <a:ext uri="{FF2B5EF4-FFF2-40B4-BE49-F238E27FC236}">
                <a16:creationId xmlns:a16="http://schemas.microsoft.com/office/drawing/2014/main" id="{22BC4494-7451-4817-8DFF-A8112D5FE604}"/>
              </a:ext>
            </a:extLst>
          </p:cNvPr>
          <p:cNvSpPr txBox="1"/>
          <p:nvPr/>
        </p:nvSpPr>
        <p:spPr>
          <a:xfrm>
            <a:off x="-298450" y="0"/>
            <a:ext cx="184731" cy="300082"/>
          </a:xfrm>
          <a:prstGeom prst="rect">
            <a:avLst/>
          </a:prstGeom>
          <a:noFill/>
        </p:spPr>
        <p:txBody>
          <a:bodyPr wrap="none" rtlCol="0">
            <a:spAutoFit/>
          </a:bodyPr>
          <a:lstStyle/>
          <a:p>
            <a:endParaRPr lang="en-NZ" sz="1350" dirty="0"/>
          </a:p>
        </p:txBody>
      </p:sp>
      <p:pic>
        <p:nvPicPr>
          <p:cNvPr id="5" name="Picture 4">
            <a:extLst>
              <a:ext uri="{FF2B5EF4-FFF2-40B4-BE49-F238E27FC236}">
                <a16:creationId xmlns:a16="http://schemas.microsoft.com/office/drawing/2014/main" id="{A172D593-28AD-43E6-8681-792E14C1A2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5511"/>
          <a:stretch/>
        </p:blipFill>
        <p:spPr>
          <a:xfrm>
            <a:off x="7308304" y="4155926"/>
            <a:ext cx="2643617" cy="829110"/>
          </a:xfrm>
          <a:prstGeom prst="rect">
            <a:avLst/>
          </a:prstGeom>
        </p:spPr>
      </p:pic>
      <p:sp>
        <p:nvSpPr>
          <p:cNvPr id="7" name="Title 1">
            <a:extLst>
              <a:ext uri="{FF2B5EF4-FFF2-40B4-BE49-F238E27FC236}">
                <a16:creationId xmlns:a16="http://schemas.microsoft.com/office/drawing/2014/main" id="{1BD01DF7-15B9-80AD-BF85-AFB797ADC25A}"/>
              </a:ext>
            </a:extLst>
          </p:cNvPr>
          <p:cNvSpPr txBox="1">
            <a:spLocks/>
          </p:cNvSpPr>
          <p:nvPr/>
        </p:nvSpPr>
        <p:spPr>
          <a:xfrm>
            <a:off x="635207" y="346000"/>
            <a:ext cx="7772400" cy="110251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a:solidFill>
                  <a:srgbClr val="4F868E"/>
                </a:solidFill>
                <a:latin typeface="Verdana" panose="020B0604030504040204" pitchFamily="34" charset="0"/>
                <a:ea typeface="Verdana" panose="020B0604030504040204" pitchFamily="34" charset="0"/>
                <a:cs typeface="+mj-cs"/>
              </a:defRPr>
            </a:lvl1pPr>
          </a:lstStyle>
          <a:p>
            <a:r>
              <a:rPr lang="en-US" dirty="0">
                <a:solidFill>
                  <a:schemeClr val="bg1"/>
                </a:solidFill>
              </a:rPr>
              <a:t> </a:t>
            </a:r>
          </a:p>
          <a:p>
            <a:endParaRPr lang="en-US" dirty="0">
              <a:solidFill>
                <a:schemeClr val="bg1"/>
              </a:solidFill>
            </a:endParaRPr>
          </a:p>
          <a:p>
            <a:endParaRPr lang="en-US" dirty="0">
              <a:solidFill>
                <a:schemeClr val="bg1"/>
              </a:solidFill>
            </a:endParaRPr>
          </a:p>
          <a:p>
            <a:r>
              <a:rPr lang="en-US" dirty="0">
                <a:solidFill>
                  <a:schemeClr val="bg1"/>
                </a:solidFill>
              </a:rPr>
              <a:t>#6</a:t>
            </a:r>
          </a:p>
          <a:p>
            <a:endParaRPr lang="en-US" dirty="0">
              <a:solidFill>
                <a:schemeClr val="bg1"/>
              </a:solidFill>
            </a:endParaRPr>
          </a:p>
          <a:p>
            <a:r>
              <a:rPr lang="en-US" dirty="0">
                <a:solidFill>
                  <a:schemeClr val="bg1"/>
                </a:solidFill>
              </a:rPr>
              <a:t>Don’t bury your climate action in your Annual Report </a:t>
            </a:r>
            <a:endParaRPr lang="en-NZ" dirty="0">
              <a:solidFill>
                <a:schemeClr val="bg1"/>
              </a:solidFill>
            </a:endParaRPr>
          </a:p>
        </p:txBody>
      </p:sp>
    </p:spTree>
    <p:extLst>
      <p:ext uri="{BB962C8B-B14F-4D97-AF65-F5344CB8AC3E}">
        <p14:creationId xmlns:p14="http://schemas.microsoft.com/office/powerpoint/2010/main" val="59941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A595D9-E771-486B-AA90-838CB4EAFE74}"/>
              </a:ext>
            </a:extLst>
          </p:cNvPr>
          <p:cNvPicPr>
            <a:picLocks noChangeAspect="1"/>
          </p:cNvPicPr>
          <p:nvPr/>
        </p:nvPicPr>
        <p:blipFill>
          <a:blip r:embed="rId3"/>
          <a:stretch>
            <a:fillRect/>
          </a:stretch>
        </p:blipFill>
        <p:spPr>
          <a:xfrm>
            <a:off x="-101186" y="-12700"/>
            <a:ext cx="9245186" cy="5208122"/>
          </a:xfrm>
          <a:prstGeom prst="rect">
            <a:avLst/>
          </a:prstGeom>
        </p:spPr>
      </p:pic>
      <p:pic>
        <p:nvPicPr>
          <p:cNvPr id="9" name="Picture 8">
            <a:extLst>
              <a:ext uri="{FF2B5EF4-FFF2-40B4-BE49-F238E27FC236}">
                <a16:creationId xmlns:a16="http://schemas.microsoft.com/office/drawing/2014/main" id="{3E2F9877-3423-496F-9BDE-D67CBDF562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5511"/>
          <a:stretch/>
        </p:blipFill>
        <p:spPr>
          <a:xfrm>
            <a:off x="7308304" y="4155926"/>
            <a:ext cx="2643617" cy="829110"/>
          </a:xfrm>
          <a:prstGeom prst="rect">
            <a:avLst/>
          </a:prstGeom>
        </p:spPr>
      </p:pic>
      <p:sp>
        <p:nvSpPr>
          <p:cNvPr id="10" name="Title 1">
            <a:extLst>
              <a:ext uri="{FF2B5EF4-FFF2-40B4-BE49-F238E27FC236}">
                <a16:creationId xmlns:a16="http://schemas.microsoft.com/office/drawing/2014/main" id="{28DEA2DE-7C8E-4BF7-BE29-B895EB3A3A0D}"/>
              </a:ext>
            </a:extLst>
          </p:cNvPr>
          <p:cNvSpPr txBox="1">
            <a:spLocks/>
          </p:cNvSpPr>
          <p:nvPr/>
        </p:nvSpPr>
        <p:spPr>
          <a:xfrm>
            <a:off x="635207" y="346000"/>
            <a:ext cx="7772400" cy="110251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a:solidFill>
                  <a:srgbClr val="4F868E"/>
                </a:solidFill>
                <a:latin typeface="Verdana" panose="020B0604030504040204" pitchFamily="34" charset="0"/>
                <a:ea typeface="Verdana" panose="020B0604030504040204" pitchFamily="34" charset="0"/>
                <a:cs typeface="+mj-cs"/>
              </a:defRPr>
            </a:lvl1pPr>
          </a:lstStyle>
          <a:p>
            <a:r>
              <a:rPr lang="en-US" dirty="0">
                <a:solidFill>
                  <a:schemeClr val="bg1"/>
                </a:solidFill>
              </a:rPr>
              <a:t> </a:t>
            </a:r>
          </a:p>
          <a:p>
            <a:endParaRPr lang="en-US" dirty="0">
              <a:solidFill>
                <a:schemeClr val="bg1"/>
              </a:solidFill>
            </a:endParaRPr>
          </a:p>
          <a:p>
            <a:endParaRPr lang="en-US" dirty="0">
              <a:solidFill>
                <a:schemeClr val="bg1"/>
              </a:solidFill>
            </a:endParaRPr>
          </a:p>
          <a:p>
            <a:r>
              <a:rPr lang="en-US" dirty="0">
                <a:solidFill>
                  <a:schemeClr val="bg1"/>
                </a:solidFill>
              </a:rPr>
              <a:t>#7</a:t>
            </a:r>
          </a:p>
          <a:p>
            <a:endParaRPr lang="en-US" dirty="0">
              <a:solidFill>
                <a:schemeClr val="bg1"/>
              </a:solidFill>
            </a:endParaRPr>
          </a:p>
          <a:p>
            <a:r>
              <a:rPr lang="en-US" dirty="0">
                <a:solidFill>
                  <a:schemeClr val="bg1"/>
                </a:solidFill>
              </a:rPr>
              <a:t>Your staff are your greatest ambassadors</a:t>
            </a:r>
            <a:endParaRPr lang="en-NZ" dirty="0">
              <a:solidFill>
                <a:schemeClr val="bg1"/>
              </a:solidFill>
            </a:endParaRPr>
          </a:p>
        </p:txBody>
      </p:sp>
      <p:sp>
        <p:nvSpPr>
          <p:cNvPr id="11" name="Subtitle 2">
            <a:extLst>
              <a:ext uri="{FF2B5EF4-FFF2-40B4-BE49-F238E27FC236}">
                <a16:creationId xmlns:a16="http://schemas.microsoft.com/office/drawing/2014/main" id="{7D321C12-E7C0-44A4-8A68-2B85D0233702}"/>
              </a:ext>
            </a:extLst>
          </p:cNvPr>
          <p:cNvSpPr txBox="1">
            <a:spLocks/>
          </p:cNvSpPr>
          <p:nvPr/>
        </p:nvSpPr>
        <p:spPr>
          <a:xfrm>
            <a:off x="683567" y="1563638"/>
            <a:ext cx="7772399" cy="26826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808285"/>
                </a:solidFill>
                <a:latin typeface="Verdana" panose="020B0604030504040204" pitchFamily="34" charset="0"/>
                <a:ea typeface="Verdana" panose="020B0604030504040204"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808285"/>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808285"/>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808285"/>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808285"/>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NZ" sz="1800" dirty="0">
              <a:solidFill>
                <a:schemeClr val="bg1"/>
              </a:solidFill>
            </a:endParaRPr>
          </a:p>
        </p:txBody>
      </p:sp>
    </p:spTree>
    <p:extLst>
      <p:ext uri="{BB962C8B-B14F-4D97-AF65-F5344CB8AC3E}">
        <p14:creationId xmlns:p14="http://schemas.microsoft.com/office/powerpoint/2010/main" val="3456724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DC462E-61FB-4BC0-9C82-1F78A15162B5}"/>
              </a:ext>
            </a:extLst>
          </p:cNvPr>
          <p:cNvSpPr>
            <a:spLocks noGrp="1"/>
          </p:cNvSpPr>
          <p:nvPr>
            <p:ph idx="1"/>
          </p:nvPr>
        </p:nvSpPr>
        <p:spPr>
          <a:xfrm>
            <a:off x="0" y="0"/>
            <a:ext cx="9144000" cy="5143500"/>
          </a:xfrm>
          <a:solidFill>
            <a:srgbClr val="808285"/>
          </a:solidFill>
        </p:spPr>
        <p:txBody>
          <a:bodyPr>
            <a:normAutofit/>
          </a:bodyPr>
          <a:lstStyle/>
          <a:p>
            <a:pPr marL="0" indent="0">
              <a:buNone/>
            </a:pPr>
            <a:endParaRPr lang="en-US" sz="4800" b="1" dirty="0">
              <a:solidFill>
                <a:schemeClr val="bg1"/>
              </a:solidFill>
            </a:endParaRPr>
          </a:p>
          <a:p>
            <a:pPr marL="0" indent="0">
              <a:buNone/>
            </a:pPr>
            <a:r>
              <a:rPr lang="en-US" sz="4800" b="1" dirty="0">
                <a:solidFill>
                  <a:schemeClr val="bg1"/>
                </a:solidFill>
              </a:rPr>
              <a:t>  </a:t>
            </a:r>
          </a:p>
          <a:p>
            <a:endParaRPr lang="en-US" sz="4800" b="1" dirty="0">
              <a:solidFill>
                <a:schemeClr val="bg1"/>
              </a:solidFill>
            </a:endParaRPr>
          </a:p>
          <a:p>
            <a:pPr marL="0" indent="0">
              <a:buNone/>
            </a:pPr>
            <a:endParaRPr lang="en-NZ" sz="4800" dirty="0">
              <a:solidFill>
                <a:schemeClr val="bg1"/>
              </a:solidFill>
            </a:endParaRPr>
          </a:p>
        </p:txBody>
      </p:sp>
      <p:pic>
        <p:nvPicPr>
          <p:cNvPr id="4" name="Picture 3">
            <a:extLst>
              <a:ext uri="{FF2B5EF4-FFF2-40B4-BE49-F238E27FC236}">
                <a16:creationId xmlns:a16="http://schemas.microsoft.com/office/drawing/2014/main" id="{1F9DD550-7A6A-42FA-B946-0902CBBF14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5511"/>
          <a:stretch/>
        </p:blipFill>
        <p:spPr>
          <a:xfrm>
            <a:off x="7308304" y="4155926"/>
            <a:ext cx="2643617" cy="829110"/>
          </a:xfrm>
          <a:prstGeom prst="rect">
            <a:avLst/>
          </a:prstGeom>
        </p:spPr>
      </p:pic>
      <p:sp>
        <p:nvSpPr>
          <p:cNvPr id="5" name="Title 1">
            <a:extLst>
              <a:ext uri="{FF2B5EF4-FFF2-40B4-BE49-F238E27FC236}">
                <a16:creationId xmlns:a16="http://schemas.microsoft.com/office/drawing/2014/main" id="{8AF972BF-23E4-5EF1-311C-C035CB0E4EC0}"/>
              </a:ext>
            </a:extLst>
          </p:cNvPr>
          <p:cNvSpPr txBox="1">
            <a:spLocks/>
          </p:cNvSpPr>
          <p:nvPr/>
        </p:nvSpPr>
        <p:spPr>
          <a:xfrm>
            <a:off x="685800" y="339502"/>
            <a:ext cx="7772400" cy="110251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a:solidFill>
                  <a:srgbClr val="4F868E"/>
                </a:solidFill>
                <a:latin typeface="Verdana" panose="020B0604030504040204" pitchFamily="34" charset="0"/>
                <a:ea typeface="Verdana" panose="020B0604030504040204" pitchFamily="34" charset="0"/>
                <a:cs typeface="+mj-cs"/>
              </a:defRPr>
            </a:lvl1pPr>
          </a:lstStyle>
          <a:p>
            <a:r>
              <a:rPr lang="en-US" dirty="0">
                <a:solidFill>
                  <a:schemeClr val="bg1"/>
                </a:solidFill>
              </a:rPr>
              <a:t> </a:t>
            </a:r>
          </a:p>
          <a:p>
            <a:endParaRPr lang="en-US" dirty="0">
              <a:solidFill>
                <a:schemeClr val="bg1"/>
              </a:solidFill>
            </a:endParaRPr>
          </a:p>
          <a:p>
            <a:endParaRPr lang="en-US" dirty="0">
              <a:solidFill>
                <a:schemeClr val="bg1"/>
              </a:solidFill>
            </a:endParaRPr>
          </a:p>
          <a:p>
            <a:r>
              <a:rPr lang="en-US" dirty="0">
                <a:solidFill>
                  <a:schemeClr val="bg1"/>
                </a:solidFill>
              </a:rPr>
              <a:t>#8</a:t>
            </a:r>
          </a:p>
          <a:p>
            <a:endParaRPr lang="en-US" dirty="0">
              <a:solidFill>
                <a:schemeClr val="bg1"/>
              </a:solidFill>
            </a:endParaRPr>
          </a:p>
          <a:p>
            <a:r>
              <a:rPr lang="en-NZ" dirty="0">
                <a:solidFill>
                  <a:schemeClr val="bg1"/>
                </a:solidFill>
              </a:rPr>
              <a:t>Third party support</a:t>
            </a:r>
          </a:p>
        </p:txBody>
      </p:sp>
    </p:spTree>
    <p:extLst>
      <p:ext uri="{BB962C8B-B14F-4D97-AF65-F5344CB8AC3E}">
        <p14:creationId xmlns:p14="http://schemas.microsoft.com/office/powerpoint/2010/main" val="2572572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804B38-2FC7-442F-85E0-AEDE922EF3E8}"/>
              </a:ext>
            </a:extLst>
          </p:cNvPr>
          <p:cNvSpPr>
            <a:spLocks noGrp="1"/>
          </p:cNvSpPr>
          <p:nvPr>
            <p:ph idx="1"/>
          </p:nvPr>
        </p:nvSpPr>
        <p:spPr>
          <a:xfrm>
            <a:off x="-294894" y="0"/>
            <a:ext cx="9438894" cy="5143500"/>
          </a:xfrm>
          <a:solidFill>
            <a:srgbClr val="A4D205"/>
          </a:solidFill>
        </p:spPr>
        <p:txBody>
          <a:bodyPr/>
          <a:lstStyle/>
          <a:p>
            <a:pPr marL="0" indent="0">
              <a:buNone/>
            </a:pPr>
            <a:r>
              <a:rPr lang="en-NZ" sz="2400" dirty="0"/>
              <a:t>	</a:t>
            </a:r>
          </a:p>
          <a:p>
            <a:pPr marL="0" indent="0">
              <a:buNone/>
            </a:pPr>
            <a:endParaRPr lang="en-NZ" sz="2400" dirty="0">
              <a:solidFill>
                <a:schemeClr val="bg1"/>
              </a:solidFill>
            </a:endParaRPr>
          </a:p>
          <a:p>
            <a:pPr marL="0" indent="0">
              <a:buNone/>
            </a:pPr>
            <a:endParaRPr lang="en-NZ" sz="2400" dirty="0">
              <a:solidFill>
                <a:schemeClr val="bg1"/>
              </a:solidFill>
            </a:endParaRPr>
          </a:p>
          <a:p>
            <a:pPr marL="0" indent="0">
              <a:buNone/>
            </a:pPr>
            <a:r>
              <a:rPr lang="en-NZ" sz="2400" dirty="0">
                <a:solidFill>
                  <a:schemeClr val="bg1"/>
                </a:solidFill>
              </a:rPr>
              <a:t>	</a:t>
            </a:r>
            <a:endParaRPr lang="en-NZ" dirty="0"/>
          </a:p>
        </p:txBody>
      </p:sp>
      <p:sp>
        <p:nvSpPr>
          <p:cNvPr id="2" name="TextBox 1">
            <a:extLst>
              <a:ext uri="{FF2B5EF4-FFF2-40B4-BE49-F238E27FC236}">
                <a16:creationId xmlns:a16="http://schemas.microsoft.com/office/drawing/2014/main" id="{22BC4494-7451-4817-8DFF-A8112D5FE604}"/>
              </a:ext>
            </a:extLst>
          </p:cNvPr>
          <p:cNvSpPr txBox="1"/>
          <p:nvPr/>
        </p:nvSpPr>
        <p:spPr>
          <a:xfrm>
            <a:off x="-298450" y="0"/>
            <a:ext cx="184731" cy="300082"/>
          </a:xfrm>
          <a:prstGeom prst="rect">
            <a:avLst/>
          </a:prstGeom>
          <a:noFill/>
        </p:spPr>
        <p:txBody>
          <a:bodyPr wrap="none" rtlCol="0">
            <a:spAutoFit/>
          </a:bodyPr>
          <a:lstStyle/>
          <a:p>
            <a:endParaRPr lang="en-NZ" sz="1350" dirty="0"/>
          </a:p>
        </p:txBody>
      </p:sp>
      <p:pic>
        <p:nvPicPr>
          <p:cNvPr id="5" name="Picture 4">
            <a:extLst>
              <a:ext uri="{FF2B5EF4-FFF2-40B4-BE49-F238E27FC236}">
                <a16:creationId xmlns:a16="http://schemas.microsoft.com/office/drawing/2014/main" id="{A172D593-28AD-43E6-8681-792E14C1A2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5511"/>
          <a:stretch/>
        </p:blipFill>
        <p:spPr>
          <a:xfrm>
            <a:off x="7308304" y="4155926"/>
            <a:ext cx="2643617" cy="829110"/>
          </a:xfrm>
          <a:prstGeom prst="rect">
            <a:avLst/>
          </a:prstGeom>
        </p:spPr>
      </p:pic>
      <p:sp>
        <p:nvSpPr>
          <p:cNvPr id="7" name="Title 1">
            <a:extLst>
              <a:ext uri="{FF2B5EF4-FFF2-40B4-BE49-F238E27FC236}">
                <a16:creationId xmlns:a16="http://schemas.microsoft.com/office/drawing/2014/main" id="{1BD01DF7-15B9-80AD-BF85-AFB797ADC25A}"/>
              </a:ext>
            </a:extLst>
          </p:cNvPr>
          <p:cNvSpPr txBox="1">
            <a:spLocks/>
          </p:cNvSpPr>
          <p:nvPr/>
        </p:nvSpPr>
        <p:spPr>
          <a:xfrm>
            <a:off x="635207" y="346000"/>
            <a:ext cx="7772400" cy="110251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a:solidFill>
                  <a:srgbClr val="4F868E"/>
                </a:solidFill>
                <a:latin typeface="Verdana" panose="020B0604030504040204" pitchFamily="34" charset="0"/>
                <a:ea typeface="Verdana" panose="020B0604030504040204" pitchFamily="34" charset="0"/>
                <a:cs typeface="+mj-cs"/>
              </a:defRPr>
            </a:lvl1pPr>
          </a:lstStyle>
          <a:p>
            <a:r>
              <a:rPr lang="en-US" dirty="0">
                <a:solidFill>
                  <a:schemeClr val="bg1"/>
                </a:solidFill>
              </a:rPr>
              <a:t> </a:t>
            </a:r>
          </a:p>
          <a:p>
            <a:endParaRPr lang="en-US" dirty="0">
              <a:solidFill>
                <a:schemeClr val="bg1"/>
              </a:solidFill>
            </a:endParaRPr>
          </a:p>
          <a:p>
            <a:endParaRPr lang="en-US" dirty="0">
              <a:solidFill>
                <a:schemeClr val="bg1"/>
              </a:solidFill>
            </a:endParaRPr>
          </a:p>
          <a:p>
            <a:r>
              <a:rPr lang="en-US" dirty="0">
                <a:solidFill>
                  <a:schemeClr val="bg1"/>
                </a:solidFill>
              </a:rPr>
              <a:t>#9</a:t>
            </a:r>
          </a:p>
          <a:p>
            <a:endParaRPr lang="en-US" dirty="0">
              <a:solidFill>
                <a:schemeClr val="bg1"/>
              </a:solidFill>
            </a:endParaRPr>
          </a:p>
          <a:p>
            <a:r>
              <a:rPr lang="en-US" dirty="0">
                <a:solidFill>
                  <a:schemeClr val="bg1"/>
                </a:solidFill>
              </a:rPr>
              <a:t>Ask for help</a:t>
            </a:r>
            <a:endParaRPr lang="en-NZ" dirty="0">
              <a:solidFill>
                <a:schemeClr val="bg1"/>
              </a:solidFill>
            </a:endParaRPr>
          </a:p>
        </p:txBody>
      </p:sp>
    </p:spTree>
    <p:extLst>
      <p:ext uri="{BB962C8B-B14F-4D97-AF65-F5344CB8AC3E}">
        <p14:creationId xmlns:p14="http://schemas.microsoft.com/office/powerpoint/2010/main" val="784809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A595D9-E771-486B-AA90-838CB4EAFE74}"/>
              </a:ext>
            </a:extLst>
          </p:cNvPr>
          <p:cNvPicPr>
            <a:picLocks noChangeAspect="1"/>
          </p:cNvPicPr>
          <p:nvPr/>
        </p:nvPicPr>
        <p:blipFill>
          <a:blip r:embed="rId3"/>
          <a:stretch>
            <a:fillRect/>
          </a:stretch>
        </p:blipFill>
        <p:spPr>
          <a:xfrm>
            <a:off x="-101186" y="-12700"/>
            <a:ext cx="9245186" cy="5208122"/>
          </a:xfrm>
          <a:prstGeom prst="rect">
            <a:avLst/>
          </a:prstGeom>
        </p:spPr>
      </p:pic>
      <p:pic>
        <p:nvPicPr>
          <p:cNvPr id="9" name="Picture 8">
            <a:extLst>
              <a:ext uri="{FF2B5EF4-FFF2-40B4-BE49-F238E27FC236}">
                <a16:creationId xmlns:a16="http://schemas.microsoft.com/office/drawing/2014/main" id="{3E2F9877-3423-496F-9BDE-D67CBDF562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5511"/>
          <a:stretch/>
        </p:blipFill>
        <p:spPr>
          <a:xfrm>
            <a:off x="7308304" y="4155926"/>
            <a:ext cx="2643617" cy="829110"/>
          </a:xfrm>
          <a:prstGeom prst="rect">
            <a:avLst/>
          </a:prstGeom>
        </p:spPr>
      </p:pic>
      <p:sp>
        <p:nvSpPr>
          <p:cNvPr id="10" name="Title 1">
            <a:extLst>
              <a:ext uri="{FF2B5EF4-FFF2-40B4-BE49-F238E27FC236}">
                <a16:creationId xmlns:a16="http://schemas.microsoft.com/office/drawing/2014/main" id="{28DEA2DE-7C8E-4BF7-BE29-B895EB3A3A0D}"/>
              </a:ext>
            </a:extLst>
          </p:cNvPr>
          <p:cNvSpPr txBox="1">
            <a:spLocks/>
          </p:cNvSpPr>
          <p:nvPr/>
        </p:nvSpPr>
        <p:spPr>
          <a:xfrm>
            <a:off x="635207" y="346000"/>
            <a:ext cx="7772400" cy="110251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a:solidFill>
                  <a:srgbClr val="4F868E"/>
                </a:solidFill>
                <a:latin typeface="Verdana" panose="020B0604030504040204" pitchFamily="34" charset="0"/>
                <a:ea typeface="Verdana" panose="020B0604030504040204" pitchFamily="34" charset="0"/>
                <a:cs typeface="+mj-cs"/>
              </a:defRPr>
            </a:lvl1pPr>
          </a:lstStyle>
          <a:p>
            <a:r>
              <a:rPr lang="en-US" dirty="0">
                <a:solidFill>
                  <a:schemeClr val="bg1"/>
                </a:solidFill>
              </a:rPr>
              <a:t> </a:t>
            </a:r>
          </a:p>
          <a:p>
            <a:endParaRPr lang="en-US" dirty="0">
              <a:solidFill>
                <a:schemeClr val="bg1"/>
              </a:solidFill>
            </a:endParaRPr>
          </a:p>
          <a:p>
            <a:endParaRPr lang="en-US" dirty="0">
              <a:solidFill>
                <a:schemeClr val="bg1"/>
              </a:solidFill>
            </a:endParaRPr>
          </a:p>
          <a:p>
            <a:r>
              <a:rPr lang="en-US" dirty="0">
                <a:solidFill>
                  <a:schemeClr val="bg1"/>
                </a:solidFill>
              </a:rPr>
              <a:t>#10</a:t>
            </a:r>
          </a:p>
          <a:p>
            <a:endParaRPr lang="en-US" dirty="0">
              <a:solidFill>
                <a:schemeClr val="bg1"/>
              </a:solidFill>
            </a:endParaRPr>
          </a:p>
          <a:p>
            <a:r>
              <a:rPr lang="en-US" dirty="0">
                <a:solidFill>
                  <a:schemeClr val="bg1"/>
                </a:solidFill>
              </a:rPr>
              <a:t>Useful resources </a:t>
            </a:r>
            <a:endParaRPr lang="en-NZ" dirty="0">
              <a:solidFill>
                <a:schemeClr val="bg1"/>
              </a:solidFill>
            </a:endParaRPr>
          </a:p>
        </p:txBody>
      </p:sp>
      <p:sp>
        <p:nvSpPr>
          <p:cNvPr id="11" name="Subtitle 2">
            <a:extLst>
              <a:ext uri="{FF2B5EF4-FFF2-40B4-BE49-F238E27FC236}">
                <a16:creationId xmlns:a16="http://schemas.microsoft.com/office/drawing/2014/main" id="{7D321C12-E7C0-44A4-8A68-2B85D0233702}"/>
              </a:ext>
            </a:extLst>
          </p:cNvPr>
          <p:cNvSpPr txBox="1">
            <a:spLocks/>
          </p:cNvSpPr>
          <p:nvPr/>
        </p:nvSpPr>
        <p:spPr>
          <a:xfrm>
            <a:off x="683567" y="1563638"/>
            <a:ext cx="7772399" cy="26826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808285"/>
                </a:solidFill>
                <a:latin typeface="Verdana" panose="020B0604030504040204" pitchFamily="34" charset="0"/>
                <a:ea typeface="Verdana" panose="020B0604030504040204"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808285"/>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808285"/>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808285"/>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808285"/>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NZ" sz="1800" dirty="0">
              <a:solidFill>
                <a:schemeClr val="bg1"/>
              </a:solidFill>
            </a:endParaRPr>
          </a:p>
        </p:txBody>
      </p:sp>
    </p:spTree>
    <p:extLst>
      <p:ext uri="{BB962C8B-B14F-4D97-AF65-F5344CB8AC3E}">
        <p14:creationId xmlns:p14="http://schemas.microsoft.com/office/powerpoint/2010/main" val="368345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9E9569-4CE9-E0B0-2BD0-2E6F62E596C3}"/>
              </a:ext>
            </a:extLst>
          </p:cNvPr>
          <p:cNvSpPr txBox="1"/>
          <p:nvPr/>
        </p:nvSpPr>
        <p:spPr>
          <a:xfrm>
            <a:off x="539552" y="411510"/>
            <a:ext cx="7776864" cy="4508863"/>
          </a:xfrm>
          <a:prstGeom prst="rect">
            <a:avLst/>
          </a:prstGeom>
          <a:noFill/>
        </p:spPr>
        <p:txBody>
          <a:bodyPr wrap="square" rtlCol="0">
            <a:spAutoFit/>
          </a:bodyPr>
          <a:lstStyle/>
          <a:p>
            <a:r>
              <a:rPr lang="mi-NZ" sz="1600" b="1" dirty="0"/>
              <a:t>Consumer insights:</a:t>
            </a:r>
          </a:p>
          <a:p>
            <a:pPr marL="742950" lvl="1" indent="-285750">
              <a:lnSpc>
                <a:spcPct val="107000"/>
              </a:lnSpc>
              <a:spcAft>
                <a:spcPts val="800"/>
              </a:spcAft>
              <a:buFont typeface="Arial" panose="020B0604020202020204" pitchFamily="34" charset="0"/>
              <a:buChar char="•"/>
            </a:pPr>
            <a:r>
              <a:rPr lang="en-NZ" sz="1600" dirty="0">
                <a:hlinkClick r:id="rId3"/>
              </a:rPr>
              <a:t>IAG Ipsos Climate Change Poll 2022</a:t>
            </a:r>
            <a:endParaRPr lang="mi-NZ" sz="1600" dirty="0"/>
          </a:p>
          <a:p>
            <a:pPr marL="742950" lvl="1" indent="-285750">
              <a:lnSpc>
                <a:spcPct val="107000"/>
              </a:lnSpc>
              <a:spcAft>
                <a:spcPts val="800"/>
              </a:spcAft>
              <a:buFont typeface="Arial" panose="020B0604020202020204" pitchFamily="34" charset="0"/>
              <a:buChar char="•"/>
            </a:pPr>
            <a:r>
              <a:rPr lang="en-US" sz="1600" dirty="0">
                <a:hlinkClick r:id="rId4"/>
              </a:rPr>
              <a:t>Exploring how New Zealanders relate to energy use and climate change | EECA</a:t>
            </a:r>
            <a:r>
              <a:rPr lang="en-US" sz="1600" dirty="0"/>
              <a:t> </a:t>
            </a:r>
            <a:endParaRPr lang="en-NZ" sz="1600" dirty="0">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pPr>
            <a:r>
              <a:rPr lang="en-NZ" sz="1600" b="1" dirty="0">
                <a:latin typeface="Calibri" panose="020F0502020204030204" pitchFamily="34" charset="0"/>
                <a:ea typeface="Times New Roman" panose="02020603050405020304" pitchFamily="18" charset="0"/>
                <a:cs typeface="Times New Roman" panose="02020603050405020304" pitchFamily="18" charset="0"/>
              </a:rPr>
              <a:t>Carbon calculators:</a:t>
            </a:r>
          </a:p>
          <a:p>
            <a:pPr marL="742950" lvl="1" indent="-285750">
              <a:lnSpc>
                <a:spcPct val="107000"/>
              </a:lnSpc>
              <a:spcAft>
                <a:spcPts val="800"/>
              </a:spcAft>
              <a:buFont typeface="Arial" panose="020B0604020202020204" pitchFamily="34" charset="0"/>
              <a:buChar char="•"/>
            </a:pPr>
            <a:r>
              <a:rPr lang="en-US" sz="1600" dirty="0">
                <a:latin typeface="Calibri" panose="020F0502020204030204" pitchFamily="34" charset="0"/>
                <a:ea typeface="Times New Roman" panose="02020603050405020304" pitchFamily="18" charset="0"/>
                <a:cs typeface="Times New Roman" panose="02020603050405020304" pitchFamily="18" charset="0"/>
                <a:hlinkClick r:id="rId5"/>
              </a:rPr>
              <a:t>US EPA Greenhouse Gas Equivalencies Calculator</a:t>
            </a:r>
            <a:r>
              <a:rPr lang="en-US" sz="1600" dirty="0">
                <a:latin typeface="Calibri" panose="020F0502020204030204" pitchFamily="34" charset="0"/>
                <a:ea typeface="Times New Roman" panose="02020603050405020304" pitchFamily="18" charset="0"/>
                <a:cs typeface="Times New Roman" panose="02020603050405020304" pitchFamily="18" charset="0"/>
              </a:rPr>
              <a:t> and </a:t>
            </a:r>
            <a:r>
              <a:rPr lang="en-NZ" sz="1600" u="sng" dirty="0">
                <a:solidFill>
                  <a:srgbClr val="0563C1"/>
                </a:solidFill>
                <a:effectLst/>
                <a:latin typeface="Calibri" panose="020F0502020204030204" pitchFamily="34" charset="0"/>
                <a:ea typeface="Calibri" panose="020F0502020204030204" pitchFamily="34" charset="0"/>
                <a:hlinkClick r:id="rId6"/>
              </a:rPr>
              <a:t>carbon footprint calculator</a:t>
            </a:r>
            <a:endParaRPr lang="en-NZ" sz="1600" u="sng" dirty="0">
              <a:solidFill>
                <a:srgbClr val="0563C1"/>
              </a:solidFill>
              <a:effectLst/>
              <a:latin typeface="Calibri" panose="020F0502020204030204" pitchFamily="34" charset="0"/>
              <a:ea typeface="Calibri" panose="020F0502020204030204" pitchFamily="34" charset="0"/>
            </a:endParaRPr>
          </a:p>
          <a:p>
            <a:pPr marL="742950" lvl="1" indent="-285750">
              <a:lnSpc>
                <a:spcPct val="107000"/>
              </a:lnSpc>
              <a:spcAft>
                <a:spcPts val="800"/>
              </a:spcAft>
              <a:buFont typeface="Arial" panose="020B0604020202020204" pitchFamily="34" charset="0"/>
              <a:buChar char="•"/>
            </a:pPr>
            <a:r>
              <a:rPr lang="en-NZ" sz="1600" dirty="0">
                <a:effectLst/>
                <a:latin typeface="Calibri" panose="020F0502020204030204" pitchFamily="34" charset="0"/>
                <a:ea typeface="Calibri" panose="020F0502020204030204" pitchFamily="34" charset="0"/>
                <a:hlinkClick r:id="rId7"/>
              </a:rPr>
              <a:t>Auckland Council's </a:t>
            </a:r>
            <a:r>
              <a:rPr lang="en-NZ" sz="1600" dirty="0" err="1">
                <a:effectLst/>
                <a:latin typeface="Calibri" panose="020F0502020204030204" pitchFamily="34" charset="0"/>
                <a:ea typeface="Calibri" panose="020F0502020204030204" pitchFamily="34" charset="0"/>
                <a:hlinkClick r:id="rId7"/>
              </a:rPr>
              <a:t>FutureFit</a:t>
            </a:r>
            <a:r>
              <a:rPr lang="en-NZ" sz="1600" dirty="0">
                <a:effectLst/>
                <a:latin typeface="Calibri" panose="020F0502020204030204" pitchFamily="34" charset="0"/>
                <a:ea typeface="Calibri" panose="020F0502020204030204" pitchFamily="34" charset="0"/>
              </a:rPr>
              <a:t>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US" sz="1600" u="sng" dirty="0">
                <a:solidFill>
                  <a:srgbClr val="0563C1"/>
                </a:solidFill>
                <a:latin typeface="Calibri" panose="020F0502020204030204" pitchFamily="34" charset="0"/>
                <a:ea typeface="Calibri" panose="020F0502020204030204" pitchFamily="34" charset="0"/>
                <a:hlinkClick r:id="rId8"/>
              </a:rPr>
              <a:t>EECA's </a:t>
            </a:r>
            <a:r>
              <a:rPr lang="en-US" sz="1600" u="sng" dirty="0" err="1">
                <a:solidFill>
                  <a:srgbClr val="0563C1"/>
                </a:solidFill>
                <a:latin typeface="Calibri" panose="020F0502020204030204" pitchFamily="34" charset="0"/>
                <a:ea typeface="Calibri" panose="020F0502020204030204" pitchFamily="34" charset="0"/>
                <a:hlinkClick r:id="rId8"/>
              </a:rPr>
              <a:t>Genless</a:t>
            </a:r>
            <a:r>
              <a:rPr lang="en-US" sz="1600" u="sng" dirty="0">
                <a:solidFill>
                  <a:srgbClr val="0563C1"/>
                </a:solidFill>
                <a:latin typeface="Calibri" panose="020F0502020204030204" pitchFamily="34" charset="0"/>
                <a:ea typeface="Calibri" panose="020F0502020204030204" pitchFamily="34" charset="0"/>
                <a:hlinkClick r:id="rId8"/>
              </a:rPr>
              <a:t> test yourself with the household challenge action scorecard</a:t>
            </a:r>
            <a:endParaRPr lang="en-NZ" sz="1600" dirty="0">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pPr>
            <a:r>
              <a:rPr lang="en-NZ" sz="1600" b="1" dirty="0">
                <a:effectLst/>
                <a:latin typeface="Calibri" panose="020F0502020204030204" pitchFamily="34" charset="0"/>
                <a:ea typeface="Times New Roman" panose="02020603050405020304" pitchFamily="18" charset="0"/>
                <a:cs typeface="Times New Roman" panose="02020603050405020304" pitchFamily="18" charset="0"/>
              </a:rPr>
              <a:t>Climate change storytelling:</a:t>
            </a:r>
          </a:p>
          <a:p>
            <a:pPr marL="742950" lvl="1" indent="-285750">
              <a:lnSpc>
                <a:spcPct val="107000"/>
              </a:lnSpc>
              <a:spcAft>
                <a:spcPts val="800"/>
              </a:spcAft>
              <a:buFont typeface="Arial" panose="020B0604020202020204" pitchFamily="34" charset="0"/>
              <a:buChar char="•"/>
            </a:pPr>
            <a:r>
              <a:rPr lang="en-US" sz="1600" dirty="0">
                <a:hlinkClick r:id="rId9"/>
              </a:rPr>
              <a:t>The Workshop: how to talk about climate change cheat sheet </a:t>
            </a:r>
            <a:r>
              <a:rPr lang="mi-NZ" sz="1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NZ"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pPr>
            <a:r>
              <a:rPr lang="en-NZ" sz="1600" b="1" dirty="0">
                <a:latin typeface="Calibri" panose="020F0502020204030204" pitchFamily="34" charset="0"/>
                <a:ea typeface="Times New Roman" panose="02020603050405020304" pitchFamily="18" charset="0"/>
                <a:cs typeface="Times New Roman" panose="02020603050405020304" pitchFamily="18" charset="0"/>
              </a:rPr>
              <a:t>General communications:</a:t>
            </a:r>
          </a:p>
          <a:p>
            <a:pPr marL="742950" lvl="1" indent="-285750">
              <a:lnSpc>
                <a:spcPct val="107000"/>
              </a:lnSpc>
              <a:spcAft>
                <a:spcPts val="800"/>
              </a:spcAft>
              <a:buFont typeface="Arial" panose="020B0604020202020204" pitchFamily="34" charset="0"/>
              <a:buChar char="•"/>
            </a:pPr>
            <a:r>
              <a:rPr lang="en-NZ" sz="1600" dirty="0">
                <a:hlinkClick r:id="rId10"/>
              </a:rPr>
              <a:t>Community Comms Collective Resources</a:t>
            </a:r>
            <a:r>
              <a:rPr lang="en-NZ" sz="1600" dirty="0"/>
              <a:t> </a:t>
            </a:r>
            <a:r>
              <a:rPr lang="en-NZ" sz="1600" dirty="0">
                <a:effectLst/>
                <a:latin typeface="Calibri" panose="020F0502020204030204" pitchFamily="34" charset="0"/>
                <a:ea typeface="Times New Roman" panose="02020603050405020304" pitchFamily="18" charset="0"/>
                <a:cs typeface="Times New Roman" panose="02020603050405020304" pitchFamily="18" charset="0"/>
              </a:rPr>
              <a:t>including effective messaging, reputation management, media relations, strategy and planning </a:t>
            </a:r>
          </a:p>
          <a:p>
            <a:endParaRPr lang="en-NZ" sz="1600" dirty="0"/>
          </a:p>
        </p:txBody>
      </p:sp>
    </p:spTree>
    <p:extLst>
      <p:ext uri="{BB962C8B-B14F-4D97-AF65-F5344CB8AC3E}">
        <p14:creationId xmlns:p14="http://schemas.microsoft.com/office/powerpoint/2010/main" val="2180777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D195-122C-4F5C-A587-CB48F71DACED}"/>
              </a:ext>
            </a:extLst>
          </p:cNvPr>
          <p:cNvSpPr>
            <a:spLocks noGrp="1"/>
          </p:cNvSpPr>
          <p:nvPr>
            <p:ph type="title"/>
          </p:nvPr>
        </p:nvSpPr>
        <p:spPr/>
        <p:txBody>
          <a:bodyPr/>
          <a:lstStyle/>
          <a:p>
            <a:endParaRPr lang="en-NZ"/>
          </a:p>
        </p:txBody>
      </p:sp>
      <p:pic>
        <p:nvPicPr>
          <p:cNvPr id="5" name="Content Placeholder 4">
            <a:extLst>
              <a:ext uri="{FF2B5EF4-FFF2-40B4-BE49-F238E27FC236}">
                <a16:creationId xmlns:a16="http://schemas.microsoft.com/office/drawing/2014/main" id="{73D9B993-EDB8-47AA-B6B2-43D03E100CF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6268"/>
            <a:ext cx="9144000" cy="6094476"/>
          </a:xfrm>
        </p:spPr>
      </p:pic>
      <p:sp>
        <p:nvSpPr>
          <p:cNvPr id="4" name="Title 1">
            <a:extLst>
              <a:ext uri="{FF2B5EF4-FFF2-40B4-BE49-F238E27FC236}">
                <a16:creationId xmlns:a16="http://schemas.microsoft.com/office/drawing/2014/main" id="{1163BA34-6F63-4262-A12C-EF2BD1BA1ECB}"/>
              </a:ext>
            </a:extLst>
          </p:cNvPr>
          <p:cNvSpPr txBox="1">
            <a:spLocks/>
          </p:cNvSpPr>
          <p:nvPr/>
        </p:nvSpPr>
        <p:spPr>
          <a:xfrm>
            <a:off x="2339752" y="1563638"/>
            <a:ext cx="4030216" cy="110251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a:solidFill>
                  <a:srgbClr val="4F868E"/>
                </a:solidFill>
                <a:latin typeface="Verdana" panose="020B0604030504040204" pitchFamily="34" charset="0"/>
                <a:ea typeface="Verdana" panose="020B0604030504040204" pitchFamily="34" charset="0"/>
                <a:cs typeface="+mj-cs"/>
              </a:defRPr>
            </a:lvl1pPr>
          </a:lstStyle>
          <a:p>
            <a:pPr algn="ctr"/>
            <a:r>
              <a:rPr lang="en-US" alt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Questions</a:t>
            </a:r>
            <a:endParaRPr lang="en-NZ" sz="4000" dirty="0">
              <a:solidFill>
                <a:schemeClr val="bg1"/>
              </a:solidFill>
            </a:endParaRPr>
          </a:p>
        </p:txBody>
      </p:sp>
    </p:spTree>
    <p:extLst>
      <p:ext uri="{BB962C8B-B14F-4D97-AF65-F5344CB8AC3E}">
        <p14:creationId xmlns:p14="http://schemas.microsoft.com/office/powerpoint/2010/main" val="3469772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A595D9-E771-486B-AA90-838CB4EAFE74}"/>
              </a:ext>
            </a:extLst>
          </p:cNvPr>
          <p:cNvPicPr>
            <a:picLocks noChangeAspect="1"/>
          </p:cNvPicPr>
          <p:nvPr/>
        </p:nvPicPr>
        <p:blipFill>
          <a:blip r:embed="rId3"/>
          <a:stretch>
            <a:fillRect/>
          </a:stretch>
        </p:blipFill>
        <p:spPr>
          <a:xfrm>
            <a:off x="-101186" y="-12700"/>
            <a:ext cx="9245186" cy="5208122"/>
          </a:xfrm>
          <a:prstGeom prst="rect">
            <a:avLst/>
          </a:prstGeom>
        </p:spPr>
      </p:pic>
      <p:pic>
        <p:nvPicPr>
          <p:cNvPr id="9" name="Picture 8">
            <a:extLst>
              <a:ext uri="{FF2B5EF4-FFF2-40B4-BE49-F238E27FC236}">
                <a16:creationId xmlns:a16="http://schemas.microsoft.com/office/drawing/2014/main" id="{3E2F9877-3423-496F-9BDE-D67CBDF562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5511"/>
          <a:stretch/>
        </p:blipFill>
        <p:spPr>
          <a:xfrm>
            <a:off x="7308304" y="4155926"/>
            <a:ext cx="2643617" cy="829110"/>
          </a:xfrm>
          <a:prstGeom prst="rect">
            <a:avLst/>
          </a:prstGeom>
        </p:spPr>
      </p:pic>
      <p:sp>
        <p:nvSpPr>
          <p:cNvPr id="10" name="Title 1">
            <a:extLst>
              <a:ext uri="{FF2B5EF4-FFF2-40B4-BE49-F238E27FC236}">
                <a16:creationId xmlns:a16="http://schemas.microsoft.com/office/drawing/2014/main" id="{28DEA2DE-7C8E-4BF7-BE29-B895EB3A3A0D}"/>
              </a:ext>
            </a:extLst>
          </p:cNvPr>
          <p:cNvSpPr txBox="1">
            <a:spLocks/>
          </p:cNvSpPr>
          <p:nvPr/>
        </p:nvSpPr>
        <p:spPr>
          <a:xfrm>
            <a:off x="635207" y="346000"/>
            <a:ext cx="7772400" cy="110251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a:solidFill>
                  <a:srgbClr val="4F868E"/>
                </a:solidFill>
                <a:latin typeface="Verdana" panose="020B0604030504040204" pitchFamily="34" charset="0"/>
                <a:ea typeface="Verdana" panose="020B0604030504040204" pitchFamily="34" charset="0"/>
                <a:cs typeface="+mj-cs"/>
              </a:defRPr>
            </a:lvl1pPr>
          </a:lstStyle>
          <a:p>
            <a:r>
              <a:rPr lang="en-US" dirty="0">
                <a:solidFill>
                  <a:schemeClr val="bg1"/>
                </a:solidFill>
              </a:rPr>
              <a:t> </a:t>
            </a:r>
          </a:p>
          <a:p>
            <a:endParaRPr lang="en-US" dirty="0">
              <a:solidFill>
                <a:schemeClr val="bg1"/>
              </a:solidFill>
            </a:endParaRPr>
          </a:p>
          <a:p>
            <a:endParaRPr lang="en-US" dirty="0">
              <a:solidFill>
                <a:schemeClr val="bg1"/>
              </a:solidFill>
            </a:endParaRPr>
          </a:p>
          <a:p>
            <a:r>
              <a:rPr lang="en-US" dirty="0">
                <a:solidFill>
                  <a:schemeClr val="bg1"/>
                </a:solidFill>
              </a:rPr>
              <a:t>#1</a:t>
            </a:r>
          </a:p>
          <a:p>
            <a:endParaRPr lang="en-US" dirty="0">
              <a:solidFill>
                <a:schemeClr val="bg1"/>
              </a:solidFill>
            </a:endParaRPr>
          </a:p>
          <a:p>
            <a:r>
              <a:rPr lang="en-US" dirty="0">
                <a:solidFill>
                  <a:schemeClr val="bg1"/>
                </a:solidFill>
              </a:rPr>
              <a:t>Make carbon reductions tangible </a:t>
            </a:r>
            <a:endParaRPr lang="en-NZ" dirty="0">
              <a:solidFill>
                <a:schemeClr val="bg1"/>
              </a:solidFill>
            </a:endParaRPr>
          </a:p>
        </p:txBody>
      </p:sp>
      <p:sp>
        <p:nvSpPr>
          <p:cNvPr id="11" name="Subtitle 2">
            <a:extLst>
              <a:ext uri="{FF2B5EF4-FFF2-40B4-BE49-F238E27FC236}">
                <a16:creationId xmlns:a16="http://schemas.microsoft.com/office/drawing/2014/main" id="{7D321C12-E7C0-44A4-8A68-2B85D0233702}"/>
              </a:ext>
            </a:extLst>
          </p:cNvPr>
          <p:cNvSpPr txBox="1">
            <a:spLocks/>
          </p:cNvSpPr>
          <p:nvPr/>
        </p:nvSpPr>
        <p:spPr>
          <a:xfrm>
            <a:off x="683567" y="1563638"/>
            <a:ext cx="7772399" cy="26826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808285"/>
                </a:solidFill>
                <a:latin typeface="Verdana" panose="020B0604030504040204" pitchFamily="34" charset="0"/>
                <a:ea typeface="Verdana" panose="020B0604030504040204"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808285"/>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808285"/>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808285"/>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808285"/>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NZ" sz="1800" dirty="0">
              <a:solidFill>
                <a:schemeClr val="bg1"/>
              </a:solidFill>
            </a:endParaRPr>
          </a:p>
        </p:txBody>
      </p:sp>
    </p:spTree>
    <p:extLst>
      <p:ext uri="{BB962C8B-B14F-4D97-AF65-F5344CB8AC3E}">
        <p14:creationId xmlns:p14="http://schemas.microsoft.com/office/powerpoint/2010/main" val="278973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E583CB-ABD6-0BD9-9A0A-040368808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02" y="0"/>
            <a:ext cx="3410130" cy="5190975"/>
          </a:xfrm>
          <a:prstGeom prst="rect">
            <a:avLst/>
          </a:prstGeom>
        </p:spPr>
      </p:pic>
      <p:pic>
        <p:nvPicPr>
          <p:cNvPr id="3" name="Picture 2">
            <a:extLst>
              <a:ext uri="{FF2B5EF4-FFF2-40B4-BE49-F238E27FC236}">
                <a16:creationId xmlns:a16="http://schemas.microsoft.com/office/drawing/2014/main" id="{CBF0C665-E42F-FA4C-5487-1D1A146A3B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632" y="483518"/>
            <a:ext cx="5373826" cy="2304256"/>
          </a:xfrm>
          <a:prstGeom prst="rect">
            <a:avLst/>
          </a:prstGeom>
        </p:spPr>
      </p:pic>
      <p:pic>
        <p:nvPicPr>
          <p:cNvPr id="4" name="Picture 3">
            <a:extLst>
              <a:ext uri="{FF2B5EF4-FFF2-40B4-BE49-F238E27FC236}">
                <a16:creationId xmlns:a16="http://schemas.microsoft.com/office/drawing/2014/main" id="{D2D857F9-8B2E-913D-8A61-A7783D73D9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4742" y="2871392"/>
            <a:ext cx="4421714" cy="1653337"/>
          </a:xfrm>
          <a:prstGeom prst="rect">
            <a:avLst/>
          </a:prstGeom>
        </p:spPr>
      </p:pic>
    </p:spTree>
    <p:extLst>
      <p:ext uri="{BB962C8B-B14F-4D97-AF65-F5344CB8AC3E}">
        <p14:creationId xmlns:p14="http://schemas.microsoft.com/office/powerpoint/2010/main" val="2073115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DC462E-61FB-4BC0-9C82-1F78A15162B5}"/>
              </a:ext>
            </a:extLst>
          </p:cNvPr>
          <p:cNvSpPr>
            <a:spLocks noGrp="1"/>
          </p:cNvSpPr>
          <p:nvPr>
            <p:ph idx="1"/>
          </p:nvPr>
        </p:nvSpPr>
        <p:spPr>
          <a:xfrm>
            <a:off x="0" y="0"/>
            <a:ext cx="9144000" cy="5143500"/>
          </a:xfrm>
          <a:solidFill>
            <a:srgbClr val="808285"/>
          </a:solidFill>
        </p:spPr>
        <p:txBody>
          <a:bodyPr>
            <a:normAutofit/>
          </a:bodyPr>
          <a:lstStyle/>
          <a:p>
            <a:pPr marL="0" indent="0">
              <a:buNone/>
            </a:pPr>
            <a:endParaRPr lang="en-US" sz="4800" b="1" dirty="0">
              <a:solidFill>
                <a:schemeClr val="bg1"/>
              </a:solidFill>
            </a:endParaRPr>
          </a:p>
          <a:p>
            <a:pPr marL="0" indent="0">
              <a:buNone/>
            </a:pPr>
            <a:r>
              <a:rPr lang="en-US" sz="4800" b="1" dirty="0">
                <a:solidFill>
                  <a:schemeClr val="bg1"/>
                </a:solidFill>
              </a:rPr>
              <a:t>  </a:t>
            </a:r>
          </a:p>
          <a:p>
            <a:endParaRPr lang="en-US" sz="4800" b="1" dirty="0">
              <a:solidFill>
                <a:schemeClr val="bg1"/>
              </a:solidFill>
            </a:endParaRPr>
          </a:p>
          <a:p>
            <a:pPr marL="0" indent="0">
              <a:buNone/>
            </a:pPr>
            <a:endParaRPr lang="en-NZ" sz="4800" dirty="0">
              <a:solidFill>
                <a:schemeClr val="bg1"/>
              </a:solidFill>
            </a:endParaRPr>
          </a:p>
        </p:txBody>
      </p:sp>
      <p:pic>
        <p:nvPicPr>
          <p:cNvPr id="4" name="Picture 3">
            <a:extLst>
              <a:ext uri="{FF2B5EF4-FFF2-40B4-BE49-F238E27FC236}">
                <a16:creationId xmlns:a16="http://schemas.microsoft.com/office/drawing/2014/main" id="{1F9DD550-7A6A-42FA-B946-0902CBBF14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5511"/>
          <a:stretch/>
        </p:blipFill>
        <p:spPr>
          <a:xfrm>
            <a:off x="7308304" y="4155926"/>
            <a:ext cx="2643617" cy="829110"/>
          </a:xfrm>
          <a:prstGeom prst="rect">
            <a:avLst/>
          </a:prstGeom>
        </p:spPr>
      </p:pic>
      <p:sp>
        <p:nvSpPr>
          <p:cNvPr id="5" name="Title 1">
            <a:extLst>
              <a:ext uri="{FF2B5EF4-FFF2-40B4-BE49-F238E27FC236}">
                <a16:creationId xmlns:a16="http://schemas.microsoft.com/office/drawing/2014/main" id="{8AF972BF-23E4-5EF1-311C-C035CB0E4EC0}"/>
              </a:ext>
            </a:extLst>
          </p:cNvPr>
          <p:cNvSpPr txBox="1">
            <a:spLocks/>
          </p:cNvSpPr>
          <p:nvPr/>
        </p:nvSpPr>
        <p:spPr>
          <a:xfrm>
            <a:off x="685800" y="339502"/>
            <a:ext cx="7772400" cy="110251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a:solidFill>
                  <a:srgbClr val="4F868E"/>
                </a:solidFill>
                <a:latin typeface="Verdana" panose="020B0604030504040204" pitchFamily="34" charset="0"/>
                <a:ea typeface="Verdana" panose="020B0604030504040204" pitchFamily="34" charset="0"/>
                <a:cs typeface="+mj-cs"/>
              </a:defRPr>
            </a:lvl1pPr>
          </a:lstStyle>
          <a:p>
            <a:r>
              <a:rPr lang="en-US" dirty="0">
                <a:solidFill>
                  <a:schemeClr val="bg1"/>
                </a:solidFill>
              </a:rPr>
              <a:t> </a:t>
            </a:r>
          </a:p>
          <a:p>
            <a:endParaRPr lang="en-US" dirty="0">
              <a:solidFill>
                <a:schemeClr val="bg1"/>
              </a:solidFill>
            </a:endParaRPr>
          </a:p>
          <a:p>
            <a:endParaRPr lang="en-US" dirty="0">
              <a:solidFill>
                <a:schemeClr val="bg1"/>
              </a:solidFill>
            </a:endParaRPr>
          </a:p>
          <a:p>
            <a:r>
              <a:rPr lang="en-US" dirty="0">
                <a:solidFill>
                  <a:schemeClr val="bg1"/>
                </a:solidFill>
              </a:rPr>
              <a:t>#2</a:t>
            </a:r>
          </a:p>
          <a:p>
            <a:endParaRPr lang="en-US" dirty="0">
              <a:solidFill>
                <a:schemeClr val="bg1"/>
              </a:solidFill>
            </a:endParaRPr>
          </a:p>
          <a:p>
            <a:r>
              <a:rPr lang="en-US" dirty="0">
                <a:solidFill>
                  <a:schemeClr val="bg1"/>
                </a:solidFill>
              </a:rPr>
              <a:t>If you can’t explain it simply, you don’t know it well enough</a:t>
            </a:r>
            <a:endParaRPr lang="en-NZ" dirty="0">
              <a:solidFill>
                <a:schemeClr val="bg1"/>
              </a:solidFill>
            </a:endParaRPr>
          </a:p>
        </p:txBody>
      </p:sp>
    </p:spTree>
    <p:extLst>
      <p:ext uri="{BB962C8B-B14F-4D97-AF65-F5344CB8AC3E}">
        <p14:creationId xmlns:p14="http://schemas.microsoft.com/office/powerpoint/2010/main" val="204250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4825A6AB-82CF-BC9A-A37F-F938D9CEA44D}"/>
              </a:ext>
            </a:extLst>
          </p:cNvPr>
          <p:cNvGrpSpPr/>
          <p:nvPr/>
        </p:nvGrpSpPr>
        <p:grpSpPr>
          <a:xfrm>
            <a:off x="467545" y="267494"/>
            <a:ext cx="7920880" cy="4176464"/>
            <a:chOff x="0" y="0"/>
            <a:chExt cx="8049778" cy="4182128"/>
          </a:xfrm>
        </p:grpSpPr>
        <p:sp>
          <p:nvSpPr>
            <p:cNvPr id="5" name="Freeform 6">
              <a:extLst>
                <a:ext uri="{FF2B5EF4-FFF2-40B4-BE49-F238E27FC236}">
                  <a16:creationId xmlns:a16="http://schemas.microsoft.com/office/drawing/2014/main" id="{951E6CA7-7466-C737-0428-0B4C13EF2FC4}"/>
                </a:ext>
              </a:extLst>
            </p:cNvPr>
            <p:cNvSpPr/>
            <p:nvPr/>
          </p:nvSpPr>
          <p:spPr>
            <a:xfrm>
              <a:off x="0" y="975115"/>
              <a:ext cx="8049253" cy="3207014"/>
            </a:xfrm>
            <a:custGeom>
              <a:avLst/>
              <a:gdLst/>
              <a:ahLst/>
              <a:cxnLst>
                <a:cxn ang="0">
                  <a:pos x="wd2" y="hd2"/>
                </a:cxn>
                <a:cxn ang="5400000">
                  <a:pos x="wd2" y="hd2"/>
                </a:cxn>
                <a:cxn ang="10800000">
                  <a:pos x="wd2" y="hd2"/>
                </a:cxn>
                <a:cxn ang="16200000">
                  <a:pos x="wd2" y="hd2"/>
                </a:cxn>
              </a:cxnLst>
              <a:rect l="0" t="0" r="r" b="b"/>
              <a:pathLst>
                <a:path w="21600" h="21600" extrusionOk="0">
                  <a:moveTo>
                    <a:pt x="20817" y="0"/>
                  </a:moveTo>
                  <a:lnTo>
                    <a:pt x="20640" y="0"/>
                  </a:lnTo>
                  <a:lnTo>
                    <a:pt x="20640" y="15072"/>
                  </a:lnTo>
                  <a:lnTo>
                    <a:pt x="601" y="15072"/>
                  </a:lnTo>
                  <a:lnTo>
                    <a:pt x="570" y="15081"/>
                  </a:lnTo>
                  <a:lnTo>
                    <a:pt x="543" y="15108"/>
                  </a:lnTo>
                  <a:lnTo>
                    <a:pt x="525" y="15150"/>
                  </a:lnTo>
                  <a:lnTo>
                    <a:pt x="515" y="15201"/>
                  </a:lnTo>
                  <a:lnTo>
                    <a:pt x="513" y="17867"/>
                  </a:lnTo>
                  <a:lnTo>
                    <a:pt x="88" y="17867"/>
                  </a:lnTo>
                  <a:lnTo>
                    <a:pt x="57" y="17877"/>
                  </a:lnTo>
                  <a:lnTo>
                    <a:pt x="30" y="17904"/>
                  </a:lnTo>
                  <a:lnTo>
                    <a:pt x="10" y="17945"/>
                  </a:lnTo>
                  <a:lnTo>
                    <a:pt x="0" y="17997"/>
                  </a:lnTo>
                  <a:lnTo>
                    <a:pt x="0" y="21448"/>
                  </a:lnTo>
                  <a:lnTo>
                    <a:pt x="6" y="21502"/>
                  </a:lnTo>
                  <a:lnTo>
                    <a:pt x="21" y="21546"/>
                  </a:lnTo>
                  <a:lnTo>
                    <a:pt x="45" y="21580"/>
                  </a:lnTo>
                  <a:lnTo>
                    <a:pt x="74" y="21598"/>
                  </a:lnTo>
                  <a:lnTo>
                    <a:pt x="21514" y="21600"/>
                  </a:lnTo>
                  <a:lnTo>
                    <a:pt x="21545" y="21590"/>
                  </a:lnTo>
                  <a:lnTo>
                    <a:pt x="21570" y="21563"/>
                  </a:lnTo>
                  <a:lnTo>
                    <a:pt x="21590" y="21522"/>
                  </a:lnTo>
                  <a:lnTo>
                    <a:pt x="21600" y="21470"/>
                  </a:lnTo>
                  <a:lnTo>
                    <a:pt x="21600" y="21294"/>
                  </a:lnTo>
                  <a:lnTo>
                    <a:pt x="175" y="21294"/>
                  </a:lnTo>
                  <a:lnTo>
                    <a:pt x="175" y="18173"/>
                  </a:lnTo>
                  <a:lnTo>
                    <a:pt x="601" y="18173"/>
                  </a:lnTo>
                  <a:lnTo>
                    <a:pt x="632" y="18163"/>
                  </a:lnTo>
                  <a:lnTo>
                    <a:pt x="659" y="18136"/>
                  </a:lnTo>
                  <a:lnTo>
                    <a:pt x="679" y="18095"/>
                  </a:lnTo>
                  <a:lnTo>
                    <a:pt x="689" y="18043"/>
                  </a:lnTo>
                  <a:lnTo>
                    <a:pt x="690" y="15378"/>
                  </a:lnTo>
                  <a:lnTo>
                    <a:pt x="21087" y="15378"/>
                  </a:lnTo>
                  <a:lnTo>
                    <a:pt x="21087" y="15223"/>
                  </a:lnTo>
                  <a:lnTo>
                    <a:pt x="21081" y="15169"/>
                  </a:lnTo>
                  <a:lnTo>
                    <a:pt x="21066" y="15123"/>
                  </a:lnTo>
                  <a:lnTo>
                    <a:pt x="21042" y="15091"/>
                  </a:lnTo>
                  <a:lnTo>
                    <a:pt x="21012" y="15074"/>
                  </a:lnTo>
                  <a:lnTo>
                    <a:pt x="20817" y="15072"/>
                  </a:lnTo>
                  <a:lnTo>
                    <a:pt x="20817" y="0"/>
                  </a:lnTo>
                  <a:close/>
                </a:path>
              </a:pathLst>
            </a:custGeom>
            <a:solidFill>
              <a:srgbClr val="003D99"/>
            </a:solidFill>
            <a:ln w="57150" cap="flat">
              <a:solidFill>
                <a:srgbClr val="5B9BD5"/>
              </a:solidFill>
              <a:prstDash val="solid"/>
              <a:round/>
            </a:ln>
            <a:effectLst/>
          </p:spPr>
          <p:txBody>
            <a:bodyPr wrap="square" lIns="45719" tIns="45719" rIns="45719" bIns="45719" numCol="1" anchor="t">
              <a:noAutofit/>
            </a:bodyPr>
            <a:lstStyle/>
            <a:p>
              <a:endParaRPr/>
            </a:p>
          </p:txBody>
        </p:sp>
        <p:sp>
          <p:nvSpPr>
            <p:cNvPr id="6" name="Freeform 7">
              <a:extLst>
                <a:ext uri="{FF2B5EF4-FFF2-40B4-BE49-F238E27FC236}">
                  <a16:creationId xmlns:a16="http://schemas.microsoft.com/office/drawing/2014/main" id="{32245C36-C9EF-28FE-CADA-9F7B29963489}"/>
                </a:ext>
              </a:extLst>
            </p:cNvPr>
            <p:cNvSpPr/>
            <p:nvPr/>
          </p:nvSpPr>
          <p:spPr>
            <a:xfrm>
              <a:off x="7792674" y="3258258"/>
              <a:ext cx="257105" cy="878441"/>
            </a:xfrm>
            <a:custGeom>
              <a:avLst/>
              <a:gdLst/>
              <a:ahLst/>
              <a:cxnLst>
                <a:cxn ang="0">
                  <a:pos x="wd2" y="hd2"/>
                </a:cxn>
                <a:cxn ang="5400000">
                  <a:pos x="wd2" y="hd2"/>
                </a:cxn>
                <a:cxn ang="10800000">
                  <a:pos x="wd2" y="hd2"/>
                </a:cxn>
                <a:cxn ang="16200000">
                  <a:pos x="wd2" y="hd2"/>
                </a:cxn>
              </a:cxnLst>
              <a:rect l="0" t="0" r="r" b="b"/>
              <a:pathLst>
                <a:path w="21600" h="21600" extrusionOk="0">
                  <a:moveTo>
                    <a:pt x="5489" y="0"/>
                  </a:moveTo>
                  <a:lnTo>
                    <a:pt x="0" y="0"/>
                  </a:lnTo>
                  <a:lnTo>
                    <a:pt x="0" y="9973"/>
                  </a:lnTo>
                  <a:lnTo>
                    <a:pt x="177" y="10170"/>
                  </a:lnTo>
                  <a:lnTo>
                    <a:pt x="664" y="10340"/>
                  </a:lnTo>
                  <a:lnTo>
                    <a:pt x="1416" y="10465"/>
                  </a:lnTo>
                  <a:lnTo>
                    <a:pt x="2346" y="10527"/>
                  </a:lnTo>
                  <a:lnTo>
                    <a:pt x="16067" y="10536"/>
                  </a:lnTo>
                  <a:lnTo>
                    <a:pt x="16067" y="21600"/>
                  </a:lnTo>
                  <a:lnTo>
                    <a:pt x="21556" y="21600"/>
                  </a:lnTo>
                  <a:lnTo>
                    <a:pt x="21600" y="9973"/>
                  </a:lnTo>
                  <a:lnTo>
                    <a:pt x="21423" y="9777"/>
                  </a:lnTo>
                  <a:lnTo>
                    <a:pt x="20936" y="9607"/>
                  </a:lnTo>
                  <a:lnTo>
                    <a:pt x="20184" y="9491"/>
                  </a:lnTo>
                  <a:lnTo>
                    <a:pt x="19254" y="9428"/>
                  </a:lnTo>
                  <a:lnTo>
                    <a:pt x="18856" y="9419"/>
                  </a:lnTo>
                  <a:lnTo>
                    <a:pt x="5489" y="9419"/>
                  </a:lnTo>
                  <a:lnTo>
                    <a:pt x="5489" y="0"/>
                  </a:lnTo>
                  <a:close/>
                </a:path>
              </a:pathLst>
            </a:custGeom>
            <a:solidFill>
              <a:srgbClr val="003D99"/>
            </a:solidFill>
            <a:ln w="57150" cap="flat">
              <a:solidFill>
                <a:srgbClr val="5B9BD5"/>
              </a:solidFill>
              <a:prstDash val="solid"/>
              <a:round/>
            </a:ln>
            <a:effectLst/>
          </p:spPr>
          <p:txBody>
            <a:bodyPr wrap="square" lIns="45719" tIns="45719" rIns="45719" bIns="45719" numCol="1" anchor="t">
              <a:noAutofit/>
            </a:bodyPr>
            <a:lstStyle/>
            <a:p>
              <a:endParaRPr/>
            </a:p>
          </p:txBody>
        </p:sp>
        <p:sp>
          <p:nvSpPr>
            <p:cNvPr id="7" name="Freeform 8">
              <a:extLst>
                <a:ext uri="{FF2B5EF4-FFF2-40B4-BE49-F238E27FC236}">
                  <a16:creationId xmlns:a16="http://schemas.microsoft.com/office/drawing/2014/main" id="{54B8C6A6-5361-7AFD-B524-E843F967175A}"/>
                </a:ext>
              </a:extLst>
            </p:cNvPr>
            <p:cNvSpPr/>
            <p:nvPr/>
          </p:nvSpPr>
          <p:spPr>
            <a:xfrm>
              <a:off x="1053" y="0"/>
              <a:ext cx="8047147" cy="3212829"/>
            </a:xfrm>
            <a:custGeom>
              <a:avLst/>
              <a:gdLst/>
              <a:ahLst/>
              <a:cxnLst>
                <a:cxn ang="0">
                  <a:pos x="wd2" y="hd2"/>
                </a:cxn>
                <a:cxn ang="5400000">
                  <a:pos x="wd2" y="hd2"/>
                </a:cxn>
                <a:cxn ang="10800000">
                  <a:pos x="wd2" y="hd2"/>
                </a:cxn>
                <a:cxn ang="16200000">
                  <a:pos x="wd2" y="hd2"/>
                </a:cxn>
              </a:cxnLst>
              <a:rect l="0" t="0" r="r" b="b"/>
              <a:pathLst>
                <a:path w="21600" h="21600" extrusionOk="0">
                  <a:moveTo>
                    <a:pt x="10950" y="0"/>
                  </a:moveTo>
                  <a:lnTo>
                    <a:pt x="71" y="3062"/>
                  </a:lnTo>
                  <a:lnTo>
                    <a:pt x="42" y="3081"/>
                  </a:lnTo>
                  <a:lnTo>
                    <a:pt x="18" y="3115"/>
                  </a:lnTo>
                  <a:lnTo>
                    <a:pt x="4" y="3159"/>
                  </a:lnTo>
                  <a:lnTo>
                    <a:pt x="0" y="6404"/>
                  </a:lnTo>
                  <a:lnTo>
                    <a:pt x="6" y="6458"/>
                  </a:lnTo>
                  <a:lnTo>
                    <a:pt x="21" y="6502"/>
                  </a:lnTo>
                  <a:lnTo>
                    <a:pt x="47" y="6534"/>
                  </a:lnTo>
                  <a:lnTo>
                    <a:pt x="76" y="6548"/>
                  </a:lnTo>
                  <a:lnTo>
                    <a:pt x="803" y="6551"/>
                  </a:lnTo>
                  <a:lnTo>
                    <a:pt x="803" y="21600"/>
                  </a:lnTo>
                  <a:lnTo>
                    <a:pt x="980" y="21600"/>
                  </a:lnTo>
                  <a:lnTo>
                    <a:pt x="980" y="6556"/>
                  </a:lnTo>
                  <a:lnTo>
                    <a:pt x="20819" y="6556"/>
                  </a:lnTo>
                  <a:lnTo>
                    <a:pt x="20819" y="6551"/>
                  </a:lnTo>
                  <a:lnTo>
                    <a:pt x="21517" y="6551"/>
                  </a:lnTo>
                  <a:lnTo>
                    <a:pt x="21548" y="6541"/>
                  </a:lnTo>
                  <a:lnTo>
                    <a:pt x="21573" y="6512"/>
                  </a:lnTo>
                  <a:lnTo>
                    <a:pt x="21592" y="6470"/>
                  </a:lnTo>
                  <a:lnTo>
                    <a:pt x="21600" y="6416"/>
                  </a:lnTo>
                  <a:lnTo>
                    <a:pt x="21600" y="6258"/>
                  </a:lnTo>
                  <a:lnTo>
                    <a:pt x="170" y="6258"/>
                  </a:lnTo>
                  <a:lnTo>
                    <a:pt x="170" y="3333"/>
                  </a:lnTo>
                  <a:lnTo>
                    <a:pt x="10954" y="296"/>
                  </a:lnTo>
                  <a:lnTo>
                    <a:pt x="11923" y="296"/>
                  </a:lnTo>
                  <a:lnTo>
                    <a:pt x="10960" y="0"/>
                  </a:lnTo>
                  <a:lnTo>
                    <a:pt x="10950" y="0"/>
                  </a:lnTo>
                  <a:close/>
                </a:path>
              </a:pathLst>
            </a:custGeom>
            <a:solidFill>
              <a:srgbClr val="003D99"/>
            </a:solidFill>
            <a:ln w="57150" cap="flat">
              <a:solidFill>
                <a:srgbClr val="5B9BD5"/>
              </a:solidFill>
              <a:prstDash val="solid"/>
              <a:round/>
            </a:ln>
            <a:effectLst/>
          </p:spPr>
          <p:txBody>
            <a:bodyPr wrap="square" lIns="45719" tIns="45719" rIns="45719" bIns="45719" numCol="1" anchor="t">
              <a:noAutofit/>
            </a:bodyPr>
            <a:lstStyle/>
            <a:p>
              <a:endParaRPr/>
            </a:p>
          </p:txBody>
        </p:sp>
        <p:sp>
          <p:nvSpPr>
            <p:cNvPr id="8" name="Freeform 9">
              <a:extLst>
                <a:ext uri="{FF2B5EF4-FFF2-40B4-BE49-F238E27FC236}">
                  <a16:creationId xmlns:a16="http://schemas.microsoft.com/office/drawing/2014/main" id="{7CEA34BD-6863-83B5-DAE5-F4971152A9DC}"/>
                </a:ext>
              </a:extLst>
            </p:cNvPr>
            <p:cNvSpPr/>
            <p:nvPr/>
          </p:nvSpPr>
          <p:spPr>
            <a:xfrm>
              <a:off x="2643745" y="975115"/>
              <a:ext cx="65331" cy="2237714"/>
            </a:xfrm>
            <a:prstGeom prst="rect">
              <a:avLst/>
            </a:prstGeom>
            <a:solidFill>
              <a:srgbClr val="003D99"/>
            </a:solidFill>
            <a:ln w="57150" cap="flat">
              <a:solidFill>
                <a:srgbClr val="5B9BD5"/>
              </a:solidFill>
              <a:prstDash val="solid"/>
              <a:round/>
            </a:ln>
            <a:effectLst/>
          </p:spPr>
          <p:txBody>
            <a:bodyPr wrap="square" lIns="45719" tIns="45719" rIns="45719" bIns="45719" numCol="1" anchor="t">
              <a:noAutofit/>
            </a:bodyPr>
            <a:lstStyle/>
            <a:p>
              <a:endParaRPr/>
            </a:p>
          </p:txBody>
        </p:sp>
        <p:sp>
          <p:nvSpPr>
            <p:cNvPr id="9" name="Freeform 10">
              <a:extLst>
                <a:ext uri="{FF2B5EF4-FFF2-40B4-BE49-F238E27FC236}">
                  <a16:creationId xmlns:a16="http://schemas.microsoft.com/office/drawing/2014/main" id="{C6053A31-48B6-3757-BAB8-211DFDB9AB21}"/>
                </a:ext>
              </a:extLst>
            </p:cNvPr>
            <p:cNvSpPr/>
            <p:nvPr/>
          </p:nvSpPr>
          <p:spPr>
            <a:xfrm>
              <a:off x="2823402" y="975115"/>
              <a:ext cx="65858" cy="2237714"/>
            </a:xfrm>
            <a:prstGeom prst="rect">
              <a:avLst/>
            </a:prstGeom>
            <a:solidFill>
              <a:srgbClr val="003D99"/>
            </a:solidFill>
            <a:ln w="57150" cap="flat">
              <a:solidFill>
                <a:srgbClr val="5B9BD5"/>
              </a:solidFill>
              <a:prstDash val="solid"/>
              <a:round/>
            </a:ln>
            <a:effectLst/>
          </p:spPr>
          <p:txBody>
            <a:bodyPr wrap="square" lIns="45719" tIns="45719" rIns="45719" bIns="45719" numCol="1" anchor="t">
              <a:noAutofit/>
            </a:bodyPr>
            <a:lstStyle/>
            <a:p>
              <a:endParaRPr/>
            </a:p>
          </p:txBody>
        </p:sp>
        <p:sp>
          <p:nvSpPr>
            <p:cNvPr id="10" name="Freeform 11">
              <a:extLst>
                <a:ext uri="{FF2B5EF4-FFF2-40B4-BE49-F238E27FC236}">
                  <a16:creationId xmlns:a16="http://schemas.microsoft.com/office/drawing/2014/main" id="{B9B1F761-C43E-14E0-212B-5DA9A9054378}"/>
                </a:ext>
              </a:extLst>
            </p:cNvPr>
            <p:cNvSpPr/>
            <p:nvPr/>
          </p:nvSpPr>
          <p:spPr>
            <a:xfrm>
              <a:off x="5166842" y="975115"/>
              <a:ext cx="65331" cy="2237714"/>
            </a:xfrm>
            <a:prstGeom prst="rect">
              <a:avLst/>
            </a:prstGeom>
            <a:solidFill>
              <a:srgbClr val="003D99"/>
            </a:solidFill>
            <a:ln w="57150" cap="flat">
              <a:solidFill>
                <a:srgbClr val="5B9BD5"/>
              </a:solidFill>
              <a:prstDash val="solid"/>
              <a:round/>
            </a:ln>
            <a:effectLst/>
          </p:spPr>
          <p:txBody>
            <a:bodyPr wrap="square" lIns="45719" tIns="45719" rIns="45719" bIns="45719" numCol="1" anchor="t">
              <a:noAutofit/>
            </a:bodyPr>
            <a:lstStyle/>
            <a:p>
              <a:endParaRPr/>
            </a:p>
          </p:txBody>
        </p:sp>
        <p:sp>
          <p:nvSpPr>
            <p:cNvPr id="11" name="Freeform 12">
              <a:extLst>
                <a:ext uri="{FF2B5EF4-FFF2-40B4-BE49-F238E27FC236}">
                  <a16:creationId xmlns:a16="http://schemas.microsoft.com/office/drawing/2014/main" id="{33CC8514-A0A5-050A-CB2D-E092DE0552EC}"/>
                </a:ext>
              </a:extLst>
            </p:cNvPr>
            <p:cNvSpPr/>
            <p:nvPr/>
          </p:nvSpPr>
          <p:spPr>
            <a:xfrm>
              <a:off x="5348606" y="975115"/>
              <a:ext cx="65858" cy="2237714"/>
            </a:xfrm>
            <a:prstGeom prst="rect">
              <a:avLst/>
            </a:prstGeom>
            <a:solidFill>
              <a:srgbClr val="003D99"/>
            </a:solidFill>
            <a:ln w="57150" cap="flat">
              <a:solidFill>
                <a:srgbClr val="5B9BD5"/>
              </a:solidFill>
              <a:prstDash val="solid"/>
              <a:round/>
            </a:ln>
            <a:effectLst/>
          </p:spPr>
          <p:txBody>
            <a:bodyPr wrap="square" lIns="45719" tIns="45719" rIns="45719" bIns="45719" numCol="1" anchor="t">
              <a:noAutofit/>
            </a:bodyPr>
            <a:lstStyle/>
            <a:p>
              <a:endParaRPr/>
            </a:p>
          </p:txBody>
        </p:sp>
        <p:sp>
          <p:nvSpPr>
            <p:cNvPr id="12" name="Freeform 13">
              <a:extLst>
                <a:ext uri="{FF2B5EF4-FFF2-40B4-BE49-F238E27FC236}">
                  <a16:creationId xmlns:a16="http://schemas.microsoft.com/office/drawing/2014/main" id="{C3EFFE7A-8810-2366-374B-F70E108A4C71}"/>
                </a:ext>
              </a:extLst>
            </p:cNvPr>
            <p:cNvSpPr/>
            <p:nvPr/>
          </p:nvSpPr>
          <p:spPr>
            <a:xfrm>
              <a:off x="325067" y="923880"/>
              <a:ext cx="7407548" cy="12701"/>
            </a:xfrm>
            <a:custGeom>
              <a:avLst/>
              <a:gdLst/>
              <a:ahLst/>
              <a:cxnLst>
                <a:cxn ang="0">
                  <a:pos x="wd2" y="hd2"/>
                </a:cxn>
                <a:cxn ang="5400000">
                  <a:pos x="wd2" y="hd2"/>
                </a:cxn>
                <a:cxn ang="10800000">
                  <a:pos x="wd2" y="hd2"/>
                </a:cxn>
                <a:cxn ang="16200000">
                  <a:pos x="wd2" y="hd2"/>
                </a:cxn>
              </a:cxnLst>
              <a:rect l="0" t="0" r="r" b="b"/>
              <a:pathLst>
                <a:path w="21600" h="21600" extrusionOk="0">
                  <a:moveTo>
                    <a:pt x="21585" y="0"/>
                  </a:moveTo>
                  <a:lnTo>
                    <a:pt x="15" y="0"/>
                  </a:lnTo>
                  <a:lnTo>
                    <a:pt x="8" y="7200"/>
                  </a:lnTo>
                  <a:lnTo>
                    <a:pt x="0" y="21600"/>
                  </a:lnTo>
                  <a:lnTo>
                    <a:pt x="21600" y="21600"/>
                  </a:lnTo>
                  <a:lnTo>
                    <a:pt x="21592" y="7200"/>
                  </a:lnTo>
                  <a:lnTo>
                    <a:pt x="21585" y="0"/>
                  </a:lnTo>
                  <a:close/>
                </a:path>
              </a:pathLst>
            </a:custGeom>
            <a:solidFill>
              <a:srgbClr val="003D99"/>
            </a:solidFill>
            <a:ln w="57150" cap="flat">
              <a:solidFill>
                <a:srgbClr val="5B9BD5"/>
              </a:solidFill>
              <a:prstDash val="solid"/>
              <a:round/>
            </a:ln>
            <a:effectLst/>
          </p:spPr>
          <p:txBody>
            <a:bodyPr wrap="square" lIns="45719" tIns="45719" rIns="45719" bIns="45719" numCol="1" anchor="t">
              <a:noAutofit/>
            </a:bodyPr>
            <a:lstStyle/>
            <a:p>
              <a:endParaRPr/>
            </a:p>
          </p:txBody>
        </p:sp>
        <p:sp>
          <p:nvSpPr>
            <p:cNvPr id="13" name="Freeform 14">
              <a:extLst>
                <a:ext uri="{FF2B5EF4-FFF2-40B4-BE49-F238E27FC236}">
                  <a16:creationId xmlns:a16="http://schemas.microsoft.com/office/drawing/2014/main" id="{AD38157E-38AC-501E-C357-D03B811470C3}"/>
                </a:ext>
              </a:extLst>
            </p:cNvPr>
            <p:cNvSpPr/>
            <p:nvPr/>
          </p:nvSpPr>
          <p:spPr>
            <a:xfrm>
              <a:off x="4082053" y="43976"/>
              <a:ext cx="3966673" cy="886800"/>
            </a:xfrm>
            <a:custGeom>
              <a:avLst/>
              <a:gdLst/>
              <a:ahLst/>
              <a:cxnLst>
                <a:cxn ang="0">
                  <a:pos x="wd2" y="hd2"/>
                </a:cxn>
                <a:cxn ang="5400000">
                  <a:pos x="wd2" y="hd2"/>
                </a:cxn>
                <a:cxn ang="10800000">
                  <a:pos x="wd2" y="hd2"/>
                </a:cxn>
                <a:cxn ang="16200000">
                  <a:pos x="wd2" y="hd2"/>
                </a:cxn>
              </a:cxnLst>
              <a:rect l="0" t="0" r="r" b="b"/>
              <a:pathLst>
                <a:path w="21600" h="21600" extrusionOk="0">
                  <a:moveTo>
                    <a:pt x="1965" y="0"/>
                  </a:moveTo>
                  <a:lnTo>
                    <a:pt x="0" y="0"/>
                  </a:lnTo>
                  <a:lnTo>
                    <a:pt x="21253" y="11650"/>
                  </a:lnTo>
                  <a:lnTo>
                    <a:pt x="21253" y="21600"/>
                  </a:lnTo>
                  <a:lnTo>
                    <a:pt x="21597" y="21600"/>
                  </a:lnTo>
                  <a:lnTo>
                    <a:pt x="21600" y="11198"/>
                  </a:lnTo>
                  <a:lnTo>
                    <a:pt x="21589" y="11012"/>
                  </a:lnTo>
                  <a:lnTo>
                    <a:pt x="21557" y="10853"/>
                  </a:lnTo>
                  <a:lnTo>
                    <a:pt x="21508" y="10729"/>
                  </a:lnTo>
                  <a:lnTo>
                    <a:pt x="1965" y="0"/>
                  </a:lnTo>
                  <a:close/>
                </a:path>
              </a:pathLst>
            </a:custGeom>
            <a:solidFill>
              <a:srgbClr val="003D99"/>
            </a:solidFill>
            <a:ln w="57150" cap="flat">
              <a:solidFill>
                <a:srgbClr val="5B9BD5"/>
              </a:solidFill>
              <a:prstDash val="solid"/>
              <a:round/>
            </a:ln>
            <a:effectLst/>
          </p:spPr>
          <p:txBody>
            <a:bodyPr wrap="square" lIns="45719" tIns="45719" rIns="45719" bIns="45719" numCol="1" anchor="t">
              <a:noAutofit/>
            </a:bodyPr>
            <a:lstStyle/>
            <a:p>
              <a:endParaRPr/>
            </a:p>
          </p:txBody>
        </p:sp>
      </p:grpSp>
      <p:sp>
        <p:nvSpPr>
          <p:cNvPr id="14" name="TextBox 14">
            <a:extLst>
              <a:ext uri="{FF2B5EF4-FFF2-40B4-BE49-F238E27FC236}">
                <a16:creationId xmlns:a16="http://schemas.microsoft.com/office/drawing/2014/main" id="{499CD847-354B-C8F8-A637-10A89C749780}"/>
              </a:ext>
            </a:extLst>
          </p:cNvPr>
          <p:cNvSpPr txBox="1"/>
          <p:nvPr/>
        </p:nvSpPr>
        <p:spPr>
          <a:xfrm>
            <a:off x="1064117" y="1703383"/>
            <a:ext cx="1947555" cy="1477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Century Gothic"/>
                <a:ea typeface="Century Gothic"/>
                <a:cs typeface="Century Gothic"/>
                <a:sym typeface="Century Gothic"/>
              </a:defRPr>
            </a:lvl1pPr>
          </a:lstStyle>
          <a:p>
            <a:r>
              <a:rPr dirty="0">
                <a:latin typeface="Verdana" panose="020B0604030504040204" pitchFamily="34" charset="0"/>
                <a:ea typeface="Verdana" panose="020B0604030504040204" pitchFamily="34" charset="0"/>
              </a:rPr>
              <a:t>Key message</a:t>
            </a:r>
            <a:r>
              <a:rPr lang="mi-NZ" dirty="0">
                <a:latin typeface="Verdana" panose="020B0604030504040204" pitchFamily="34" charset="0"/>
                <a:ea typeface="Verdana" panose="020B0604030504040204" pitchFamily="34" charset="0"/>
              </a:rPr>
              <a:t>s</a:t>
            </a:r>
            <a:r>
              <a:rPr dirty="0">
                <a:latin typeface="Verdana" panose="020B0604030504040204" pitchFamily="34" charset="0"/>
                <a:ea typeface="Verdana" panose="020B0604030504040204" pitchFamily="34" charset="0"/>
              </a:rPr>
              <a:t> on what, where, why, when, how, who </a:t>
            </a:r>
          </a:p>
        </p:txBody>
      </p:sp>
      <p:sp>
        <p:nvSpPr>
          <p:cNvPr id="15" name="TextBox 15">
            <a:extLst>
              <a:ext uri="{FF2B5EF4-FFF2-40B4-BE49-F238E27FC236}">
                <a16:creationId xmlns:a16="http://schemas.microsoft.com/office/drawing/2014/main" id="{FC70066D-53C8-169C-D984-D443AE84660B}"/>
              </a:ext>
            </a:extLst>
          </p:cNvPr>
          <p:cNvSpPr txBox="1"/>
          <p:nvPr/>
        </p:nvSpPr>
        <p:spPr>
          <a:xfrm>
            <a:off x="3559118" y="1703383"/>
            <a:ext cx="1947554"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Century Gothic"/>
                <a:ea typeface="Century Gothic"/>
                <a:cs typeface="Century Gothic"/>
                <a:sym typeface="Century Gothic"/>
              </a:defRPr>
            </a:lvl1pPr>
          </a:lstStyle>
          <a:p>
            <a:r>
              <a:rPr dirty="0">
                <a:latin typeface="Verdana" panose="020B0604030504040204" pitchFamily="34" charset="0"/>
                <a:ea typeface="Verdana" panose="020B0604030504040204" pitchFamily="34" charset="0"/>
              </a:rPr>
              <a:t>Key message front-footing main criticisms </a:t>
            </a:r>
          </a:p>
        </p:txBody>
      </p:sp>
      <p:sp>
        <p:nvSpPr>
          <p:cNvPr id="16" name="TextBox 16">
            <a:extLst>
              <a:ext uri="{FF2B5EF4-FFF2-40B4-BE49-F238E27FC236}">
                <a16:creationId xmlns:a16="http://schemas.microsoft.com/office/drawing/2014/main" id="{AE8372D7-3577-A705-FD5F-9CBCA8272F25}"/>
              </a:ext>
            </a:extLst>
          </p:cNvPr>
          <p:cNvSpPr txBox="1"/>
          <p:nvPr/>
        </p:nvSpPr>
        <p:spPr>
          <a:xfrm>
            <a:off x="5938740" y="1719055"/>
            <a:ext cx="2054432"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Century Gothic"/>
                <a:ea typeface="Century Gothic"/>
                <a:cs typeface="Century Gothic"/>
                <a:sym typeface="Century Gothic"/>
              </a:defRPr>
            </a:lvl1pPr>
          </a:lstStyle>
          <a:p>
            <a:r>
              <a:rPr dirty="0">
                <a:latin typeface="Verdana" panose="020B0604030504040204" pitchFamily="34" charset="0"/>
                <a:ea typeface="Verdana" panose="020B0604030504040204" pitchFamily="34" charset="0"/>
              </a:rPr>
              <a:t>Key message on next steps</a:t>
            </a:r>
          </a:p>
        </p:txBody>
      </p:sp>
      <p:sp>
        <p:nvSpPr>
          <p:cNvPr id="17" name="TextBox 17">
            <a:extLst>
              <a:ext uri="{FF2B5EF4-FFF2-40B4-BE49-F238E27FC236}">
                <a16:creationId xmlns:a16="http://schemas.microsoft.com/office/drawing/2014/main" id="{016E4E47-7ADE-6FF7-A389-A917CFA4C38F}"/>
              </a:ext>
            </a:extLst>
          </p:cNvPr>
          <p:cNvSpPr txBox="1"/>
          <p:nvPr/>
        </p:nvSpPr>
        <p:spPr>
          <a:xfrm>
            <a:off x="1907704" y="688119"/>
            <a:ext cx="784959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Century Gothic"/>
                <a:ea typeface="Century Gothic"/>
                <a:cs typeface="Century Gothic"/>
                <a:sym typeface="Century Gothic"/>
              </a:defRPr>
            </a:lvl1pPr>
          </a:lstStyle>
          <a:p>
            <a:r>
              <a:rPr lang="mi-NZ" dirty="0">
                <a:latin typeface="Verdana" panose="020B0604030504040204" pitchFamily="34" charset="0"/>
                <a:ea typeface="Verdana" panose="020B0604030504040204" pitchFamily="34" charset="0"/>
              </a:rPr>
              <a:t>Overarching vision/why we should care</a:t>
            </a:r>
            <a:endParaRPr dirty="0">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B115E82F-84D9-D047-9B90-9EFE8B3D579A}"/>
              </a:ext>
            </a:extLst>
          </p:cNvPr>
          <p:cNvSpPr txBox="1"/>
          <p:nvPr/>
        </p:nvSpPr>
        <p:spPr>
          <a:xfrm>
            <a:off x="2627784" y="3783664"/>
            <a:ext cx="784959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Century Gothic"/>
                <a:ea typeface="Century Gothic"/>
                <a:cs typeface="Century Gothic"/>
                <a:sym typeface="Century Gothic"/>
              </a:defRPr>
            </a:lvl1pPr>
          </a:lstStyle>
          <a:p>
            <a:r>
              <a:rPr dirty="0">
                <a:latin typeface="Verdana" panose="020B0604030504040204" pitchFamily="34" charset="0"/>
                <a:ea typeface="Verdana" panose="020B0604030504040204" pitchFamily="34" charset="0"/>
              </a:rPr>
              <a:t>Supporting facts and figures </a:t>
            </a:r>
          </a:p>
        </p:txBody>
      </p:sp>
    </p:spTree>
    <p:extLst>
      <p:ext uri="{BB962C8B-B14F-4D97-AF65-F5344CB8AC3E}">
        <p14:creationId xmlns:p14="http://schemas.microsoft.com/office/powerpoint/2010/main" val="219266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804B38-2FC7-442F-85E0-AEDE922EF3E8}"/>
              </a:ext>
            </a:extLst>
          </p:cNvPr>
          <p:cNvSpPr>
            <a:spLocks noGrp="1"/>
          </p:cNvSpPr>
          <p:nvPr>
            <p:ph idx="1"/>
          </p:nvPr>
        </p:nvSpPr>
        <p:spPr>
          <a:xfrm>
            <a:off x="-294894" y="0"/>
            <a:ext cx="9438894" cy="5143500"/>
          </a:xfrm>
          <a:solidFill>
            <a:srgbClr val="A4D205"/>
          </a:solidFill>
        </p:spPr>
        <p:txBody>
          <a:bodyPr/>
          <a:lstStyle/>
          <a:p>
            <a:pPr marL="0" indent="0">
              <a:buNone/>
            </a:pPr>
            <a:r>
              <a:rPr lang="en-NZ" sz="2400" dirty="0"/>
              <a:t>	</a:t>
            </a:r>
          </a:p>
          <a:p>
            <a:pPr marL="0" indent="0">
              <a:buNone/>
            </a:pPr>
            <a:endParaRPr lang="en-NZ" sz="2400" dirty="0">
              <a:solidFill>
                <a:schemeClr val="bg1"/>
              </a:solidFill>
            </a:endParaRPr>
          </a:p>
          <a:p>
            <a:pPr marL="0" indent="0">
              <a:buNone/>
            </a:pPr>
            <a:endParaRPr lang="en-NZ" sz="2400" dirty="0">
              <a:solidFill>
                <a:schemeClr val="bg1"/>
              </a:solidFill>
            </a:endParaRPr>
          </a:p>
          <a:p>
            <a:pPr marL="0" indent="0">
              <a:buNone/>
            </a:pPr>
            <a:r>
              <a:rPr lang="en-NZ" sz="2400" dirty="0">
                <a:solidFill>
                  <a:schemeClr val="bg1"/>
                </a:solidFill>
              </a:rPr>
              <a:t>	</a:t>
            </a:r>
            <a:endParaRPr lang="en-NZ" dirty="0"/>
          </a:p>
        </p:txBody>
      </p:sp>
      <p:sp>
        <p:nvSpPr>
          <p:cNvPr id="2" name="TextBox 1">
            <a:extLst>
              <a:ext uri="{FF2B5EF4-FFF2-40B4-BE49-F238E27FC236}">
                <a16:creationId xmlns:a16="http://schemas.microsoft.com/office/drawing/2014/main" id="{22BC4494-7451-4817-8DFF-A8112D5FE604}"/>
              </a:ext>
            </a:extLst>
          </p:cNvPr>
          <p:cNvSpPr txBox="1"/>
          <p:nvPr/>
        </p:nvSpPr>
        <p:spPr>
          <a:xfrm>
            <a:off x="-298450" y="0"/>
            <a:ext cx="184731" cy="300082"/>
          </a:xfrm>
          <a:prstGeom prst="rect">
            <a:avLst/>
          </a:prstGeom>
          <a:noFill/>
        </p:spPr>
        <p:txBody>
          <a:bodyPr wrap="none" rtlCol="0">
            <a:spAutoFit/>
          </a:bodyPr>
          <a:lstStyle/>
          <a:p>
            <a:endParaRPr lang="en-NZ" sz="1350" dirty="0"/>
          </a:p>
        </p:txBody>
      </p:sp>
      <p:pic>
        <p:nvPicPr>
          <p:cNvPr id="5" name="Picture 4">
            <a:extLst>
              <a:ext uri="{FF2B5EF4-FFF2-40B4-BE49-F238E27FC236}">
                <a16:creationId xmlns:a16="http://schemas.microsoft.com/office/drawing/2014/main" id="{A172D593-28AD-43E6-8681-792E14C1A2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5511"/>
          <a:stretch/>
        </p:blipFill>
        <p:spPr>
          <a:xfrm>
            <a:off x="7308304" y="4155926"/>
            <a:ext cx="2643617" cy="829110"/>
          </a:xfrm>
          <a:prstGeom prst="rect">
            <a:avLst/>
          </a:prstGeom>
        </p:spPr>
      </p:pic>
      <p:sp>
        <p:nvSpPr>
          <p:cNvPr id="7" name="Title 1">
            <a:extLst>
              <a:ext uri="{FF2B5EF4-FFF2-40B4-BE49-F238E27FC236}">
                <a16:creationId xmlns:a16="http://schemas.microsoft.com/office/drawing/2014/main" id="{1BD01DF7-15B9-80AD-BF85-AFB797ADC25A}"/>
              </a:ext>
            </a:extLst>
          </p:cNvPr>
          <p:cNvSpPr txBox="1">
            <a:spLocks/>
          </p:cNvSpPr>
          <p:nvPr/>
        </p:nvSpPr>
        <p:spPr>
          <a:xfrm>
            <a:off x="635207" y="346000"/>
            <a:ext cx="7772400" cy="110251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a:solidFill>
                  <a:srgbClr val="4F868E"/>
                </a:solidFill>
                <a:latin typeface="Verdana" panose="020B0604030504040204" pitchFamily="34" charset="0"/>
                <a:ea typeface="Verdana" panose="020B0604030504040204" pitchFamily="34" charset="0"/>
                <a:cs typeface="+mj-cs"/>
              </a:defRPr>
            </a:lvl1pPr>
          </a:lstStyle>
          <a:p>
            <a:r>
              <a:rPr lang="en-US" dirty="0">
                <a:solidFill>
                  <a:schemeClr val="bg1"/>
                </a:solidFill>
              </a:rPr>
              <a:t> </a:t>
            </a:r>
          </a:p>
          <a:p>
            <a:endParaRPr lang="en-US" dirty="0">
              <a:solidFill>
                <a:schemeClr val="bg1"/>
              </a:solidFill>
            </a:endParaRPr>
          </a:p>
          <a:p>
            <a:endParaRPr lang="en-US" dirty="0">
              <a:solidFill>
                <a:schemeClr val="bg1"/>
              </a:solidFill>
            </a:endParaRPr>
          </a:p>
          <a:p>
            <a:r>
              <a:rPr lang="en-US" dirty="0">
                <a:solidFill>
                  <a:schemeClr val="bg1"/>
                </a:solidFill>
              </a:rPr>
              <a:t>#3</a:t>
            </a:r>
          </a:p>
          <a:p>
            <a:endParaRPr lang="en-US" dirty="0">
              <a:solidFill>
                <a:schemeClr val="bg1"/>
              </a:solidFill>
            </a:endParaRPr>
          </a:p>
          <a:p>
            <a:r>
              <a:rPr lang="en-US" dirty="0">
                <a:solidFill>
                  <a:schemeClr val="bg1"/>
                </a:solidFill>
              </a:rPr>
              <a:t>Put it on a plate, not just in a press release </a:t>
            </a:r>
            <a:endParaRPr lang="en-NZ" dirty="0">
              <a:solidFill>
                <a:schemeClr val="bg1"/>
              </a:solidFill>
            </a:endParaRPr>
          </a:p>
        </p:txBody>
      </p:sp>
    </p:spTree>
    <p:extLst>
      <p:ext uri="{BB962C8B-B14F-4D97-AF65-F5344CB8AC3E}">
        <p14:creationId xmlns:p14="http://schemas.microsoft.com/office/powerpoint/2010/main" val="1662043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0FF6BF-F562-02DC-16C8-BA8D65933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5945"/>
            <a:ext cx="9144000" cy="6095390"/>
          </a:xfrm>
          <a:prstGeom prst="rect">
            <a:avLst/>
          </a:prstGeom>
        </p:spPr>
      </p:pic>
    </p:spTree>
    <p:extLst>
      <p:ext uri="{BB962C8B-B14F-4D97-AF65-F5344CB8AC3E}">
        <p14:creationId xmlns:p14="http://schemas.microsoft.com/office/powerpoint/2010/main" val="377401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A595D9-E771-486B-AA90-838CB4EAFE74}"/>
              </a:ext>
            </a:extLst>
          </p:cNvPr>
          <p:cNvPicPr>
            <a:picLocks noChangeAspect="1"/>
          </p:cNvPicPr>
          <p:nvPr/>
        </p:nvPicPr>
        <p:blipFill>
          <a:blip r:embed="rId3"/>
          <a:stretch>
            <a:fillRect/>
          </a:stretch>
        </p:blipFill>
        <p:spPr>
          <a:xfrm>
            <a:off x="-101186" y="-12700"/>
            <a:ext cx="9245186" cy="5208122"/>
          </a:xfrm>
          <a:prstGeom prst="rect">
            <a:avLst/>
          </a:prstGeom>
        </p:spPr>
      </p:pic>
      <p:pic>
        <p:nvPicPr>
          <p:cNvPr id="9" name="Picture 8">
            <a:extLst>
              <a:ext uri="{FF2B5EF4-FFF2-40B4-BE49-F238E27FC236}">
                <a16:creationId xmlns:a16="http://schemas.microsoft.com/office/drawing/2014/main" id="{3E2F9877-3423-496F-9BDE-D67CBDF562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5511"/>
          <a:stretch/>
        </p:blipFill>
        <p:spPr>
          <a:xfrm>
            <a:off x="7308304" y="4155926"/>
            <a:ext cx="2643617" cy="829110"/>
          </a:xfrm>
          <a:prstGeom prst="rect">
            <a:avLst/>
          </a:prstGeom>
        </p:spPr>
      </p:pic>
      <p:sp>
        <p:nvSpPr>
          <p:cNvPr id="10" name="Title 1">
            <a:extLst>
              <a:ext uri="{FF2B5EF4-FFF2-40B4-BE49-F238E27FC236}">
                <a16:creationId xmlns:a16="http://schemas.microsoft.com/office/drawing/2014/main" id="{28DEA2DE-7C8E-4BF7-BE29-B895EB3A3A0D}"/>
              </a:ext>
            </a:extLst>
          </p:cNvPr>
          <p:cNvSpPr txBox="1">
            <a:spLocks/>
          </p:cNvSpPr>
          <p:nvPr/>
        </p:nvSpPr>
        <p:spPr>
          <a:xfrm>
            <a:off x="635207" y="346000"/>
            <a:ext cx="7772400" cy="110251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a:solidFill>
                  <a:srgbClr val="4F868E"/>
                </a:solidFill>
                <a:latin typeface="Verdana" panose="020B0604030504040204" pitchFamily="34" charset="0"/>
                <a:ea typeface="Verdana" panose="020B0604030504040204" pitchFamily="34" charset="0"/>
                <a:cs typeface="+mj-cs"/>
              </a:defRPr>
            </a:lvl1pPr>
          </a:lstStyle>
          <a:p>
            <a:r>
              <a:rPr lang="en-US" dirty="0">
                <a:solidFill>
                  <a:schemeClr val="bg1"/>
                </a:solidFill>
              </a:rPr>
              <a:t> </a:t>
            </a:r>
          </a:p>
          <a:p>
            <a:endParaRPr lang="en-US" dirty="0">
              <a:solidFill>
                <a:schemeClr val="bg1"/>
              </a:solidFill>
            </a:endParaRPr>
          </a:p>
          <a:p>
            <a:endParaRPr lang="en-US" dirty="0">
              <a:solidFill>
                <a:schemeClr val="bg1"/>
              </a:solidFill>
            </a:endParaRPr>
          </a:p>
          <a:p>
            <a:r>
              <a:rPr lang="en-US" dirty="0">
                <a:solidFill>
                  <a:schemeClr val="bg1"/>
                </a:solidFill>
              </a:rPr>
              <a:t>#4</a:t>
            </a:r>
          </a:p>
          <a:p>
            <a:endParaRPr lang="en-US" dirty="0">
              <a:solidFill>
                <a:schemeClr val="bg1"/>
              </a:solidFill>
            </a:endParaRPr>
          </a:p>
          <a:p>
            <a:r>
              <a:rPr lang="en-US" dirty="0">
                <a:solidFill>
                  <a:schemeClr val="bg1"/>
                </a:solidFill>
              </a:rPr>
              <a:t>Get creative </a:t>
            </a:r>
            <a:endParaRPr lang="en-NZ" dirty="0">
              <a:solidFill>
                <a:schemeClr val="bg1"/>
              </a:solidFill>
            </a:endParaRPr>
          </a:p>
        </p:txBody>
      </p:sp>
      <p:sp>
        <p:nvSpPr>
          <p:cNvPr id="11" name="Subtitle 2">
            <a:extLst>
              <a:ext uri="{FF2B5EF4-FFF2-40B4-BE49-F238E27FC236}">
                <a16:creationId xmlns:a16="http://schemas.microsoft.com/office/drawing/2014/main" id="{7D321C12-E7C0-44A4-8A68-2B85D0233702}"/>
              </a:ext>
            </a:extLst>
          </p:cNvPr>
          <p:cNvSpPr txBox="1">
            <a:spLocks/>
          </p:cNvSpPr>
          <p:nvPr/>
        </p:nvSpPr>
        <p:spPr>
          <a:xfrm>
            <a:off x="683567" y="1563638"/>
            <a:ext cx="7772399" cy="26826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808285"/>
                </a:solidFill>
                <a:latin typeface="Verdana" panose="020B0604030504040204" pitchFamily="34" charset="0"/>
                <a:ea typeface="Verdana" panose="020B0604030504040204"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808285"/>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808285"/>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808285"/>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808285"/>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NZ" sz="1800" dirty="0">
              <a:solidFill>
                <a:schemeClr val="bg1"/>
              </a:solidFill>
            </a:endParaRPr>
          </a:p>
        </p:txBody>
      </p:sp>
    </p:spTree>
    <p:extLst>
      <p:ext uri="{BB962C8B-B14F-4D97-AF65-F5344CB8AC3E}">
        <p14:creationId xmlns:p14="http://schemas.microsoft.com/office/powerpoint/2010/main" val="200758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F60BFF-9CD2-0FF4-53C2-398CAEBBE751}"/>
              </a:ext>
            </a:extLst>
          </p:cNvPr>
          <p:cNvPicPr>
            <a:picLocks noChangeAspect="1"/>
          </p:cNvPicPr>
          <p:nvPr/>
        </p:nvPicPr>
        <p:blipFill>
          <a:blip r:embed="rId3"/>
          <a:stretch>
            <a:fillRect/>
          </a:stretch>
        </p:blipFill>
        <p:spPr>
          <a:xfrm>
            <a:off x="5004048" y="339502"/>
            <a:ext cx="3349684" cy="2120770"/>
          </a:xfrm>
          <a:prstGeom prst="rect">
            <a:avLst/>
          </a:prstGeom>
        </p:spPr>
      </p:pic>
      <p:pic>
        <p:nvPicPr>
          <p:cNvPr id="3" name="Picture 2">
            <a:extLst>
              <a:ext uri="{FF2B5EF4-FFF2-40B4-BE49-F238E27FC236}">
                <a16:creationId xmlns:a16="http://schemas.microsoft.com/office/drawing/2014/main" id="{0DA5E404-BD6C-C44A-BCD1-01AC81DB6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707" y="749673"/>
            <a:ext cx="4404446" cy="3644154"/>
          </a:xfrm>
          <a:prstGeom prst="rect">
            <a:avLst/>
          </a:prstGeom>
        </p:spPr>
      </p:pic>
      <p:pic>
        <p:nvPicPr>
          <p:cNvPr id="4" name="Picture 3">
            <a:extLst>
              <a:ext uri="{FF2B5EF4-FFF2-40B4-BE49-F238E27FC236}">
                <a16:creationId xmlns:a16="http://schemas.microsoft.com/office/drawing/2014/main" id="{A790EE18-F941-44B6-9C5F-3C09C8A7B3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3330" y="3075806"/>
            <a:ext cx="4330670" cy="1020696"/>
          </a:xfrm>
          <a:prstGeom prst="rect">
            <a:avLst/>
          </a:prstGeom>
        </p:spPr>
      </p:pic>
    </p:spTree>
    <p:extLst>
      <p:ext uri="{BB962C8B-B14F-4D97-AF65-F5344CB8AC3E}">
        <p14:creationId xmlns:p14="http://schemas.microsoft.com/office/powerpoint/2010/main" val="528916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1411</Words>
  <Application>Microsoft Office PowerPoint</Application>
  <PresentationFormat>On-screen Show (16:9)</PresentationFormat>
  <Paragraphs>169</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Merriweather Web</vt:lpstr>
      <vt:lpstr>Source Sans Pro Web</vt:lpstr>
      <vt:lpstr>Symbol</vt:lpstr>
      <vt:lpstr>Tahoma</vt:lpstr>
      <vt:lpstr>Verdana</vt:lpstr>
      <vt:lpstr>Office Theme</vt:lpstr>
      <vt:lpstr>CLC Masterclass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Abbie Reynolds</dc:creator>
  <cp:lastModifiedBy>Rachael Cox</cp:lastModifiedBy>
  <cp:revision>27</cp:revision>
  <cp:lastPrinted>2022-07-27T21:27:20Z</cp:lastPrinted>
  <dcterms:created xsi:type="dcterms:W3CDTF">2018-07-13T19:07:16Z</dcterms:created>
  <dcterms:modified xsi:type="dcterms:W3CDTF">2022-07-27T23:55:10Z</dcterms:modified>
</cp:coreProperties>
</file>